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72" r:id="rId4"/>
    <p:sldId id="258" r:id="rId5"/>
    <p:sldId id="259" r:id="rId6"/>
    <p:sldId id="273" r:id="rId7"/>
    <p:sldId id="268" r:id="rId8"/>
    <p:sldId id="260" r:id="rId9"/>
    <p:sldId id="261" r:id="rId10"/>
    <p:sldId id="263" r:id="rId11"/>
    <p:sldId id="264" r:id="rId12"/>
    <p:sldId id="265" r:id="rId13"/>
    <p:sldId id="274" r:id="rId14"/>
    <p:sldId id="276" r:id="rId15"/>
    <p:sldId id="277" r:id="rId16"/>
    <p:sldId id="262" r:id="rId17"/>
    <p:sldId id="266" r:id="rId18"/>
    <p:sldId id="267" r:id="rId19"/>
    <p:sldId id="269" r:id="rId20"/>
    <p:sldId id="270" r:id="rId21"/>
    <p:sldId id="271" r:id="rId2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71E248-3F07-45E3-98A5-2B0BF88BD576}" v="57" dt="2023-04-22T15:03:02.572"/>
    <p1510:client id="{E9FD2427-9583-4F08-9B6D-1DB0D5D97262}" v="185" dt="2023-04-23T07:12:46.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ゲスト ユーザー" providerId="Windows Live" clId="Web-{1371E248-3F07-45E3-98A5-2B0BF88BD576}"/>
    <pc:docChg chg="addSld modSld sldOrd">
      <pc:chgData name="ゲスト ユーザー" userId="" providerId="Windows Live" clId="Web-{1371E248-3F07-45E3-98A5-2B0BF88BD576}" dt="2023-04-22T15:03:02.572" v="55"/>
      <pc:docMkLst>
        <pc:docMk/>
      </pc:docMkLst>
      <pc:sldChg chg="modSp">
        <pc:chgData name="ゲスト ユーザー" userId="" providerId="Windows Live" clId="Web-{1371E248-3F07-45E3-98A5-2B0BF88BD576}" dt="2023-04-22T14:53:39.933" v="0" actId="20577"/>
        <pc:sldMkLst>
          <pc:docMk/>
          <pc:sldMk cId="1788772538" sldId="258"/>
        </pc:sldMkLst>
        <pc:spChg chg="mod">
          <ac:chgData name="ゲスト ユーザー" userId="" providerId="Windows Live" clId="Web-{1371E248-3F07-45E3-98A5-2B0BF88BD576}" dt="2023-04-22T14:53:39.933" v="0" actId="20577"/>
          <ac:spMkLst>
            <pc:docMk/>
            <pc:sldMk cId="1788772538" sldId="258"/>
            <ac:spMk id="3" creationId="{4380B440-184A-3759-57FA-0AD5A2538A2F}"/>
          </ac:spMkLst>
        </pc:spChg>
      </pc:sldChg>
      <pc:sldChg chg="modSp">
        <pc:chgData name="ゲスト ユーザー" userId="" providerId="Windows Live" clId="Web-{1371E248-3F07-45E3-98A5-2B0BF88BD576}" dt="2023-04-22T14:56:23.564" v="54" actId="1076"/>
        <pc:sldMkLst>
          <pc:docMk/>
          <pc:sldMk cId="2299159735" sldId="260"/>
        </pc:sldMkLst>
        <pc:spChg chg="mod">
          <ac:chgData name="ゲスト ユーザー" userId="" providerId="Windows Live" clId="Web-{1371E248-3F07-45E3-98A5-2B0BF88BD576}" dt="2023-04-22T14:56:18.626" v="53" actId="14100"/>
          <ac:spMkLst>
            <pc:docMk/>
            <pc:sldMk cId="2299159735" sldId="260"/>
            <ac:spMk id="3" creationId="{9E6F0ED6-91C3-7F72-4F66-A1ED48100B65}"/>
          </ac:spMkLst>
        </pc:spChg>
        <pc:spChg chg="mod">
          <ac:chgData name="ゲスト ユーザー" userId="" providerId="Windows Live" clId="Web-{1371E248-3F07-45E3-98A5-2B0BF88BD576}" dt="2023-04-22T14:56:23.564" v="54" actId="1076"/>
          <ac:spMkLst>
            <pc:docMk/>
            <pc:sldMk cId="2299159735" sldId="260"/>
            <ac:spMk id="4" creationId="{A010BE3D-CA8E-C760-CD86-47EB7859C4E3}"/>
          </ac:spMkLst>
        </pc:spChg>
      </pc:sldChg>
      <pc:sldChg chg="addSp delSp modSp new mod ord setBg addAnim delAnim">
        <pc:chgData name="ゲスト ユーザー" userId="" providerId="Windows Live" clId="Web-{1371E248-3F07-45E3-98A5-2B0BF88BD576}" dt="2023-04-22T15:03:02.572" v="55"/>
        <pc:sldMkLst>
          <pc:docMk/>
          <pc:sldMk cId="1051231373" sldId="274"/>
        </pc:sldMkLst>
        <pc:spChg chg="del mod ord">
          <ac:chgData name="ゲスト ユーザー" userId="" providerId="Windows Live" clId="Web-{1371E248-3F07-45E3-98A5-2B0BF88BD576}" dt="2023-04-22T14:55:10.560" v="26"/>
          <ac:spMkLst>
            <pc:docMk/>
            <pc:sldMk cId="1051231373" sldId="274"/>
            <ac:spMk id="2" creationId="{B0997C52-A665-2766-080D-A9988ADDC905}"/>
          </ac:spMkLst>
        </pc:spChg>
        <pc:spChg chg="del">
          <ac:chgData name="ゲスト ユーザー" userId="" providerId="Windows Live" clId="Web-{1371E248-3F07-45E3-98A5-2B0BF88BD576}" dt="2023-04-22T14:54:21.778" v="10"/>
          <ac:spMkLst>
            <pc:docMk/>
            <pc:sldMk cId="1051231373" sldId="274"/>
            <ac:spMk id="3" creationId="{0B257F4B-1324-0A8F-754F-BC5432E8CFA4}"/>
          </ac:spMkLst>
        </pc:spChg>
        <pc:spChg chg="add del mod">
          <ac:chgData name="ゲスト ユーザー" userId="" providerId="Windows Live" clId="Web-{1371E248-3F07-45E3-98A5-2B0BF88BD576}" dt="2023-04-22T14:55:12.998" v="28"/>
          <ac:spMkLst>
            <pc:docMk/>
            <pc:sldMk cId="1051231373" sldId="274"/>
            <ac:spMk id="7" creationId="{408EC7C9-E566-1EF0-8CD3-B42C7CB43E09}"/>
          </ac:spMkLst>
        </pc:spChg>
        <pc:spChg chg="add del">
          <ac:chgData name="ゲスト ユーザー" userId="" providerId="Windows Live" clId="Web-{1371E248-3F07-45E3-98A5-2B0BF88BD576}" dt="2023-04-22T14:54:50.638" v="17"/>
          <ac:spMkLst>
            <pc:docMk/>
            <pc:sldMk cId="1051231373" sldId="274"/>
            <ac:spMk id="9" creationId="{247A131F-D5DE-41A5-B4CF-4F345319B40B}"/>
          </ac:spMkLst>
        </pc:spChg>
        <pc:spChg chg="add del">
          <ac:chgData name="ゲスト ユーザー" userId="" providerId="Windows Live" clId="Web-{1371E248-3F07-45E3-98A5-2B0BF88BD576}" dt="2023-04-22T14:54:50.638" v="17"/>
          <ac:spMkLst>
            <pc:docMk/>
            <pc:sldMk cId="1051231373" sldId="274"/>
            <ac:spMk id="11" creationId="{3AF4666D-BD98-40A5-A75F-478B982010B2}"/>
          </ac:spMkLst>
        </pc:spChg>
        <pc:spChg chg="add del">
          <ac:chgData name="ゲスト ユーザー" userId="" providerId="Windows Live" clId="Web-{1371E248-3F07-45E3-98A5-2B0BF88BD576}" dt="2023-04-22T14:54:50.638" v="17"/>
          <ac:spMkLst>
            <pc:docMk/>
            <pc:sldMk cId="1051231373" sldId="274"/>
            <ac:spMk id="13" creationId="{68680585-71F9-4721-A998-4974171D2EB4}"/>
          </ac:spMkLst>
        </pc:spChg>
        <pc:spChg chg="add del">
          <ac:chgData name="ゲスト ユーザー" userId="" providerId="Windows Live" clId="Web-{1371E248-3F07-45E3-98A5-2B0BF88BD576}" dt="2023-04-22T14:54:50.638" v="17"/>
          <ac:spMkLst>
            <pc:docMk/>
            <pc:sldMk cId="1051231373" sldId="274"/>
            <ac:spMk id="15" creationId="{12BC95C2-2EEC-4F59-ABA8-660B0D059CCF}"/>
          </ac:spMkLst>
        </pc:spChg>
        <pc:spChg chg="add del">
          <ac:chgData name="ゲスト ユーザー" userId="" providerId="Windows Live" clId="Web-{1371E248-3F07-45E3-98A5-2B0BF88BD576}" dt="2023-04-22T14:54:50.638" v="17"/>
          <ac:spMkLst>
            <pc:docMk/>
            <pc:sldMk cId="1051231373" sldId="274"/>
            <ac:spMk id="35" creationId="{F1174801-1395-44C5-9B00-CCAC45C056E7}"/>
          </ac:spMkLst>
        </pc:spChg>
        <pc:spChg chg="add del">
          <ac:chgData name="ゲスト ユーザー" userId="" providerId="Windows Live" clId="Web-{1371E248-3F07-45E3-98A5-2B0BF88BD576}" dt="2023-04-22T14:54:50.638" v="17"/>
          <ac:spMkLst>
            <pc:docMk/>
            <pc:sldMk cId="1051231373" sldId="274"/>
            <ac:spMk id="37" creationId="{996DFAFB-BCE1-4BEC-82FB-D574234DEF0A}"/>
          </ac:spMkLst>
        </pc:spChg>
        <pc:spChg chg="add del">
          <ac:chgData name="ゲスト ユーザー" userId="" providerId="Windows Live" clId="Web-{1371E248-3F07-45E3-98A5-2B0BF88BD576}" dt="2023-04-22T14:54:50.638" v="17"/>
          <ac:spMkLst>
            <pc:docMk/>
            <pc:sldMk cId="1051231373" sldId="274"/>
            <ac:spMk id="39" creationId="{8D2A0DB3-EF43-4032-9B27-954E12CCB688}"/>
          </ac:spMkLst>
        </pc:spChg>
        <pc:grpChg chg="add del">
          <ac:chgData name="ゲスト ユーザー" userId="" providerId="Windows Live" clId="Web-{1371E248-3F07-45E3-98A5-2B0BF88BD576}" dt="2023-04-22T14:54:50.638" v="17"/>
          <ac:grpSpMkLst>
            <pc:docMk/>
            <pc:sldMk cId="1051231373" sldId="274"/>
            <ac:grpSpMk id="17" creationId="{03E9870D-4BBA-43AF-8D44-BBADF020CFF6}"/>
          </ac:grpSpMkLst>
        </pc:grpChg>
        <pc:grpChg chg="add del">
          <ac:chgData name="ゲスト ユーザー" userId="" providerId="Windows Live" clId="Web-{1371E248-3F07-45E3-98A5-2B0BF88BD576}" dt="2023-04-22T14:54:50.638" v="17"/>
          <ac:grpSpMkLst>
            <pc:docMk/>
            <pc:sldMk cId="1051231373" sldId="274"/>
            <ac:grpSpMk id="26" creationId="{C3279E8D-2BAA-4CB1-834B-09FADD54DE56}"/>
          </ac:grpSpMkLst>
        </pc:grpChg>
        <pc:grpChg chg="add del">
          <ac:chgData name="ゲスト ユーザー" userId="" providerId="Windows Live" clId="Web-{1371E248-3F07-45E3-98A5-2B0BF88BD576}" dt="2023-04-22T14:54:50.638" v="17"/>
          <ac:grpSpMkLst>
            <pc:docMk/>
            <pc:sldMk cId="1051231373" sldId="274"/>
            <ac:grpSpMk id="41" creationId="{18579DB9-24B0-487B-81E3-8D02AD5F8C81}"/>
          </ac:grpSpMkLst>
        </pc:grpChg>
        <pc:grpChg chg="add del">
          <ac:chgData name="ゲスト ユーザー" userId="" providerId="Windows Live" clId="Web-{1371E248-3F07-45E3-98A5-2B0BF88BD576}" dt="2023-04-22T14:54:50.638" v="17"/>
          <ac:grpSpMkLst>
            <pc:docMk/>
            <pc:sldMk cId="1051231373" sldId="274"/>
            <ac:grpSpMk id="50" creationId="{8F281804-17FE-49B9-9065-1A44CD473CAE}"/>
          </ac:grpSpMkLst>
        </pc:grpChg>
        <pc:picChg chg="add del mod">
          <ac:chgData name="ゲスト ユーザー" userId="" providerId="Windows Live" clId="Web-{1371E248-3F07-45E3-98A5-2B0BF88BD576}" dt="2023-04-22T14:54:50.825" v="18"/>
          <ac:picMkLst>
            <pc:docMk/>
            <pc:sldMk cId="1051231373" sldId="274"/>
            <ac:picMk id="4" creationId="{D557C4D0-E1CB-2672-B3A3-3D5E9E751E33}"/>
          </ac:picMkLst>
        </pc:picChg>
        <pc:picChg chg="add mod">
          <ac:chgData name="ゲスト ユーザー" userId="" providerId="Windows Live" clId="Web-{1371E248-3F07-45E3-98A5-2B0BF88BD576}" dt="2023-04-22T14:55:19.904" v="31" actId="1076"/>
          <ac:picMkLst>
            <pc:docMk/>
            <pc:sldMk cId="1051231373" sldId="274"/>
            <ac:picMk id="5" creationId="{7815C869-5F8C-4875-E88C-5199424D3841}"/>
          </ac:picMkLst>
        </pc:picChg>
      </pc:sldChg>
    </pc:docChg>
  </pc:docChgLst>
  <pc:docChgLst>
    <pc:chgData name="ゲスト ユーザー" providerId="Windows Live" clId="Web-{E9FD2427-9583-4F08-9B6D-1DB0D5D97262}"/>
    <pc:docChg chg="addSld delSld modSld sldOrd">
      <pc:chgData name="ゲスト ユーザー" userId="" providerId="Windows Live" clId="Web-{E9FD2427-9583-4F08-9B6D-1DB0D5D97262}" dt="2023-04-23T07:12:46.828" v="184" actId="14100"/>
      <pc:docMkLst>
        <pc:docMk/>
      </pc:docMkLst>
      <pc:sldChg chg="modSp">
        <pc:chgData name="ゲスト ユーザー" userId="" providerId="Windows Live" clId="Web-{E9FD2427-9583-4F08-9B6D-1DB0D5D97262}" dt="2023-04-22T12:52:45.126" v="50" actId="1076"/>
        <pc:sldMkLst>
          <pc:docMk/>
          <pc:sldMk cId="2643425059" sldId="265"/>
        </pc:sldMkLst>
        <pc:picChg chg="mod">
          <ac:chgData name="ゲスト ユーザー" userId="" providerId="Windows Live" clId="Web-{E9FD2427-9583-4F08-9B6D-1DB0D5D97262}" dt="2023-04-22T12:52:45.126" v="50" actId="1076"/>
          <ac:picMkLst>
            <pc:docMk/>
            <pc:sldMk cId="2643425059" sldId="265"/>
            <ac:picMk id="6" creationId="{CFF92555-2261-D81A-4605-9EA633010270}"/>
          </ac:picMkLst>
        </pc:picChg>
        <pc:picChg chg="mod">
          <ac:chgData name="ゲスト ユーザー" userId="" providerId="Windows Live" clId="Web-{E9FD2427-9583-4F08-9B6D-1DB0D5D97262}" dt="2023-04-22T12:10:41.336" v="0" actId="1076"/>
          <ac:picMkLst>
            <pc:docMk/>
            <pc:sldMk cId="2643425059" sldId="265"/>
            <ac:picMk id="8" creationId="{FC8ECE75-F41B-8E4D-4873-11CFF88FD7F6}"/>
          </ac:picMkLst>
        </pc:picChg>
      </pc:sldChg>
      <pc:sldChg chg="modSp">
        <pc:chgData name="ゲスト ユーザー" userId="" providerId="Windows Live" clId="Web-{E9FD2427-9583-4F08-9B6D-1DB0D5D97262}" dt="2023-04-23T07:07:57.556" v="80" actId="20577"/>
        <pc:sldMkLst>
          <pc:docMk/>
          <pc:sldMk cId="1128536603" sldId="267"/>
        </pc:sldMkLst>
        <pc:spChg chg="mod">
          <ac:chgData name="ゲスト ユーザー" userId="" providerId="Windows Live" clId="Web-{E9FD2427-9583-4F08-9B6D-1DB0D5D97262}" dt="2023-04-23T07:07:57.556" v="80" actId="20577"/>
          <ac:spMkLst>
            <pc:docMk/>
            <pc:sldMk cId="1128536603" sldId="267"/>
            <ac:spMk id="3" creationId="{BBEF8EBF-5939-8F77-2A7B-736D6D71DC78}"/>
          </ac:spMkLst>
        </pc:spChg>
      </pc:sldChg>
      <pc:sldChg chg="modSp">
        <pc:chgData name="ゲスト ユーザー" userId="" providerId="Windows Live" clId="Web-{E9FD2427-9583-4F08-9B6D-1DB0D5D97262}" dt="2023-04-23T07:12:46.828" v="184" actId="14100"/>
        <pc:sldMkLst>
          <pc:docMk/>
          <pc:sldMk cId="2286859504" sldId="270"/>
        </pc:sldMkLst>
        <pc:spChg chg="mod">
          <ac:chgData name="ゲスト ユーザー" userId="" providerId="Windows Live" clId="Web-{E9FD2427-9583-4F08-9B6D-1DB0D5D97262}" dt="2023-04-23T07:12:46.828" v="184" actId="14100"/>
          <ac:spMkLst>
            <pc:docMk/>
            <pc:sldMk cId="2286859504" sldId="270"/>
            <ac:spMk id="3" creationId="{73582B49-98CA-AE56-141D-76144B58F52F}"/>
          </ac:spMkLst>
        </pc:spChg>
      </pc:sldChg>
      <pc:sldChg chg="modSp">
        <pc:chgData name="ゲスト ユーザー" userId="" providerId="Windows Live" clId="Web-{E9FD2427-9583-4F08-9B6D-1DB0D5D97262}" dt="2023-04-23T07:12:38.125" v="183" actId="20577"/>
        <pc:sldMkLst>
          <pc:docMk/>
          <pc:sldMk cId="4187510517" sldId="271"/>
        </pc:sldMkLst>
        <pc:spChg chg="mod">
          <ac:chgData name="ゲスト ユーザー" userId="" providerId="Windows Live" clId="Web-{E9FD2427-9583-4F08-9B6D-1DB0D5D97262}" dt="2023-04-23T07:12:38.125" v="183" actId="20577"/>
          <ac:spMkLst>
            <pc:docMk/>
            <pc:sldMk cId="4187510517" sldId="271"/>
            <ac:spMk id="3" creationId="{FB28ED54-9EE1-A7D8-F0DB-A22A5F2E3205}"/>
          </ac:spMkLst>
        </pc:spChg>
      </pc:sldChg>
      <pc:sldChg chg="new del">
        <pc:chgData name="ゲスト ユーザー" userId="" providerId="Windows Live" clId="Web-{E9FD2427-9583-4F08-9B6D-1DB0D5D97262}" dt="2023-04-23T07:05:14.099" v="53"/>
        <pc:sldMkLst>
          <pc:docMk/>
          <pc:sldMk cId="1135737651" sldId="275"/>
        </pc:sldMkLst>
      </pc:sldChg>
      <pc:sldChg chg="modSp add">
        <pc:chgData name="ゲスト ユーザー" userId="" providerId="Windows Live" clId="Web-{E9FD2427-9583-4F08-9B6D-1DB0D5D97262}" dt="2023-04-23T07:11:34.186" v="142" actId="1076"/>
        <pc:sldMkLst>
          <pc:docMk/>
          <pc:sldMk cId="37367775" sldId="276"/>
        </pc:sldMkLst>
        <pc:spChg chg="mod">
          <ac:chgData name="ゲスト ユーザー" userId="" providerId="Windows Live" clId="Web-{E9FD2427-9583-4F08-9B6D-1DB0D5D97262}" dt="2023-04-23T07:05:20.896" v="54" actId="20577"/>
          <ac:spMkLst>
            <pc:docMk/>
            <pc:sldMk cId="37367775" sldId="276"/>
            <ac:spMk id="4" creationId="{6B7C2230-DCD7-7664-8899-35467853938B}"/>
          </ac:spMkLst>
        </pc:spChg>
        <pc:spChg chg="mod">
          <ac:chgData name="ゲスト ユーザー" userId="" providerId="Windows Live" clId="Web-{E9FD2427-9583-4F08-9B6D-1DB0D5D97262}" dt="2023-04-23T07:11:34.186" v="142" actId="1076"/>
          <ac:spMkLst>
            <pc:docMk/>
            <pc:sldMk cId="37367775" sldId="276"/>
            <ac:spMk id="6" creationId="{014BB353-CB9A-9BF2-8121-B5D0072EA889}"/>
          </ac:spMkLst>
        </pc:spChg>
      </pc:sldChg>
      <pc:sldChg chg="add ord">
        <pc:chgData name="ゲスト ユーザー" userId="" providerId="Windows Live" clId="Web-{E9FD2427-9583-4F08-9B6D-1DB0D5D97262}" dt="2023-04-23T07:11:30.389" v="141"/>
        <pc:sldMkLst>
          <pc:docMk/>
          <pc:sldMk cId="2441649310" sldId="27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4/23/2023</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14370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4/23/2023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134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4/23/2023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8332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4/23/2023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96864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4/23/2023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2183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4/23/2023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20837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4/23/2023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61244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4/23/2023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6464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4/23/2023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6875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4/23/2023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6718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4/23/2023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51639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lIns="109728" tIns="109728" rIns="109728" bIns="91440" anchor="ctr"/>
          <a:lstStyle/>
          <a:p>
            <a:r>
              <a:rPr lang="en-US"/>
              <a:t>Click to edit Master title style</a:t>
            </a:r>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lIns="109728" tIns="109728" rIns="109728" bIns="91440" anchor="ctr"/>
          <a:lstStyle>
            <a:lvl1pPr algn="l">
              <a:defRPr lang="en-US" sz="900" kern="1200" cap="all" spc="1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4/23/2023</a:t>
            </a:fld>
            <a:endParaRPr lang="en-US"/>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lIns="109728" tIns="109728" rIns="109728" bIns="91440" anchor="ctr"/>
          <a:lstStyle>
            <a:lvl1pPr algn="ctr">
              <a:defRPr lang="en-US" sz="900" kern="1200" cap="none" spc="1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lIns="109728" tIns="109728" rIns="109728" bIns="9144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62893128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txStyles>
    <p:titleStyle>
      <a:lvl1pPr algn="l" defTabSz="914400" rtl="0" eaLnBrk="1" latinLnBrk="0" hangingPunct="1">
        <a:lnSpc>
          <a:spcPct val="105000"/>
        </a:lnSpc>
        <a:spcBef>
          <a:spcPct val="0"/>
        </a:spcBef>
        <a:buNone/>
        <a:defRPr sz="4400" kern="1200" spc="150">
          <a:solidFill>
            <a:schemeClr val="tx2"/>
          </a:solidFill>
          <a:latin typeface="+mj-lt"/>
          <a:ea typeface="+mj-ea"/>
          <a:cs typeface="+mj-cs"/>
        </a:defRPr>
      </a:lvl1pPr>
    </p:titleStyle>
    <p:bodyStyle>
      <a:lvl1pPr marL="228600" indent="-228600" algn="l" defTabSz="914400" rtl="0" eaLnBrk="1" latinLnBrk="0" hangingPunct="1">
        <a:lnSpc>
          <a:spcPct val="114000"/>
        </a:lnSpc>
        <a:spcBef>
          <a:spcPts val="1000"/>
        </a:spcBef>
        <a:buClr>
          <a:schemeClr val="accent5"/>
        </a:buClr>
        <a:buFont typeface="Avenir Next LT Pro" panose="020B0504020202020204" pitchFamily="34" charset="0"/>
        <a:buChar char="+"/>
        <a:defRPr sz="2800" kern="1200" spc="100">
          <a:solidFill>
            <a:schemeClr val="tx2"/>
          </a:solidFill>
          <a:latin typeface="+mn-lt"/>
          <a:ea typeface="+mn-ea"/>
          <a:cs typeface="+mn-cs"/>
        </a:defRPr>
      </a:lvl1pPr>
      <a:lvl2pPr marL="685800" indent="-228600" algn="l" defTabSz="914400" rtl="0" eaLnBrk="1" latinLnBrk="0" hangingPunct="1">
        <a:lnSpc>
          <a:spcPct val="114000"/>
        </a:lnSpc>
        <a:spcBef>
          <a:spcPts val="500"/>
        </a:spcBef>
        <a:buClr>
          <a:schemeClr val="accent5"/>
        </a:buClr>
        <a:buFont typeface="Avenir Next LT Pro" panose="020B0504020202020204" pitchFamily="34" charset="0"/>
        <a:buChar char="+"/>
        <a:defRPr sz="2400" kern="1200" spc="100">
          <a:solidFill>
            <a:schemeClr val="tx2"/>
          </a:solidFill>
          <a:latin typeface="+mn-lt"/>
          <a:ea typeface="+mn-ea"/>
          <a:cs typeface="+mn-cs"/>
        </a:defRPr>
      </a:lvl2pPr>
      <a:lvl3pPr marL="1143000" indent="-228600" algn="l" defTabSz="914400" rtl="0" eaLnBrk="1" latinLnBrk="0" hangingPunct="1">
        <a:lnSpc>
          <a:spcPct val="114000"/>
        </a:lnSpc>
        <a:spcBef>
          <a:spcPts val="500"/>
        </a:spcBef>
        <a:buClr>
          <a:schemeClr val="accent5"/>
        </a:buClr>
        <a:buFont typeface="Avenir Next LT Pro" panose="020B0504020202020204" pitchFamily="34" charset="0"/>
        <a:buChar char="+"/>
        <a:defRPr sz="2000" kern="1200" spc="100">
          <a:solidFill>
            <a:schemeClr val="tx2"/>
          </a:solidFill>
          <a:latin typeface="+mn-lt"/>
          <a:ea typeface="+mn-ea"/>
          <a:cs typeface="+mn-cs"/>
        </a:defRPr>
      </a:lvl3pPr>
      <a:lvl4pPr marL="1600200" indent="-228600" algn="l" defTabSz="914400" rtl="0" eaLnBrk="1" latinLnBrk="0" hangingPunct="1">
        <a:lnSpc>
          <a:spcPct val="114000"/>
        </a:lnSpc>
        <a:spcBef>
          <a:spcPts val="500"/>
        </a:spcBef>
        <a:buClr>
          <a:schemeClr val="accent5"/>
        </a:buClr>
        <a:buFont typeface="Avenir Next LT Pro" panose="020B0504020202020204" pitchFamily="34" charset="0"/>
        <a:buChar char="+"/>
        <a:defRPr sz="1800" kern="1200" spc="100">
          <a:solidFill>
            <a:schemeClr val="tx2"/>
          </a:solidFill>
          <a:latin typeface="+mn-lt"/>
          <a:ea typeface="+mn-ea"/>
          <a:cs typeface="+mn-cs"/>
        </a:defRPr>
      </a:lvl4pPr>
      <a:lvl5pPr marL="2057400" indent="-228600" algn="l" defTabSz="914400" rtl="0" eaLnBrk="1" latinLnBrk="0" hangingPunct="1">
        <a:lnSpc>
          <a:spcPct val="114000"/>
        </a:lnSpc>
        <a:spcBef>
          <a:spcPts val="500"/>
        </a:spcBef>
        <a:buClr>
          <a:schemeClr val="accent5"/>
        </a:buClr>
        <a:buFont typeface="Avenir Next LT Pro" panose="020B0504020202020204" pitchFamily="34" charset="0"/>
        <a:buChar char="+"/>
        <a:defRPr sz="1800" kern="1200" spc="1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asahi.com/articles/ASL646JDZL64UTIL064.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news.yahoo.co.jp/byline/matsuihiroyo/20211011-00262138"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www.bing.com/images/search?view=detailV2&amp;ccid=LYyTqRJ0&amp;id=C05ED67688E703715EC31FEC137867B3F865E02F&amp;thid=OIP.LYyTqRJ0XxoIbpDVBoQuRwAAAA&amp;mediaurl=https%3a%2f%2fyuden.net%2fwp-content%2fuploads%2f2019%2f06%2fc2735541a264d9930091cdbfb1881b47.png&amp;exph=228&amp;expw=400&amp;q=%e6%a8%aa%e6%b5%9c%e4%b8%ad%e8%8f%af%e8%a1%97%e3%80%80%e5%8d%a0%e3%81%84%e3%80%80%e3%82%a2%e3%82%a4%e3%83%aa%e3%83%bc%e3%80%80%e6%9c%ac%e5%ba%97&amp;simid=608012836665625942&amp;FORM=IRPRST&amp;ck=4A8751CF20233DB8791D97D513B577E4&amp;selectedIndex=14&amp;ajaxhist=0&amp;ajaxserp=0" TargetMode="Externa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city.yokohama.lg.jp/kanko-bunka/miryoku/data/chosa_gaiyo.files/2021chosa_gaiyo.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60E728E6-A07E-4A6C-AB92-D56E1402F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サクラの花">
            <a:extLst>
              <a:ext uri="{FF2B5EF4-FFF2-40B4-BE49-F238E27FC236}">
                <a16:creationId xmlns:a16="http://schemas.microsoft.com/office/drawing/2014/main" id="{82FA0A35-32FE-809B-E666-0F1FAA910E73}"/>
              </a:ext>
            </a:extLst>
          </p:cNvPr>
          <p:cNvPicPr>
            <a:picLocks noChangeAspect="1"/>
          </p:cNvPicPr>
          <p:nvPr/>
        </p:nvPicPr>
        <p:blipFill rotWithShape="1">
          <a:blip r:embed="rId2">
            <a:alphaModFix amt="70000"/>
          </a:blip>
          <a:srcRect t="6753" r="-1" b="8972"/>
          <a:stretch/>
        </p:blipFill>
        <p:spPr>
          <a:xfrm>
            <a:off x="20" y="-15554"/>
            <a:ext cx="12188932" cy="6856614"/>
          </a:xfrm>
          <a:prstGeom prst="rect">
            <a:avLst/>
          </a:prstGeom>
        </p:spPr>
      </p:pic>
      <p:sp>
        <p:nvSpPr>
          <p:cNvPr id="2" name="タイトル 1">
            <a:extLst>
              <a:ext uri="{FF2B5EF4-FFF2-40B4-BE49-F238E27FC236}">
                <a16:creationId xmlns:a16="http://schemas.microsoft.com/office/drawing/2014/main" id="{8D998138-673B-AD12-1CF4-BD1420AC0E56}"/>
              </a:ext>
            </a:extLst>
          </p:cNvPr>
          <p:cNvSpPr>
            <a:spLocks noGrp="1"/>
          </p:cNvSpPr>
          <p:nvPr>
            <p:ph type="ctrTitle"/>
          </p:nvPr>
        </p:nvSpPr>
        <p:spPr>
          <a:xfrm>
            <a:off x="209314" y="1707145"/>
            <a:ext cx="12389328" cy="1363754"/>
          </a:xfrm>
        </p:spPr>
        <p:txBody>
          <a:bodyPr anchor="b">
            <a:normAutofit/>
          </a:bodyPr>
          <a:lstStyle/>
          <a:p>
            <a:r>
              <a:rPr kumimoji="1" lang="ja-JP" altLang="en-US" sz="5400" b="1">
                <a:solidFill>
                  <a:schemeClr val="tx1"/>
                </a:solidFill>
              </a:rPr>
              <a:t>横浜</a:t>
            </a:r>
            <a:r>
              <a:rPr kumimoji="1" lang="en-US" altLang="ja-JP" sz="5400" b="1">
                <a:solidFill>
                  <a:schemeClr val="tx1"/>
                </a:solidFill>
              </a:rPr>
              <a:t>FW</a:t>
            </a:r>
            <a:r>
              <a:rPr kumimoji="1" lang="ja-JP" altLang="en-US" sz="5400" b="1">
                <a:solidFill>
                  <a:schemeClr val="tx1"/>
                </a:solidFill>
              </a:rPr>
              <a:t>報告（横浜中華街について）</a:t>
            </a:r>
          </a:p>
        </p:txBody>
      </p:sp>
      <p:sp>
        <p:nvSpPr>
          <p:cNvPr id="3" name="字幕 2">
            <a:extLst>
              <a:ext uri="{FF2B5EF4-FFF2-40B4-BE49-F238E27FC236}">
                <a16:creationId xmlns:a16="http://schemas.microsoft.com/office/drawing/2014/main" id="{AAF38D4F-9997-232A-3E93-7150708FC800}"/>
              </a:ext>
            </a:extLst>
          </p:cNvPr>
          <p:cNvSpPr>
            <a:spLocks noGrp="1"/>
          </p:cNvSpPr>
          <p:nvPr>
            <p:ph type="subTitle" idx="1"/>
          </p:nvPr>
        </p:nvSpPr>
        <p:spPr>
          <a:xfrm>
            <a:off x="1218708" y="4893231"/>
            <a:ext cx="9781327" cy="1233166"/>
          </a:xfrm>
        </p:spPr>
        <p:txBody>
          <a:bodyPr anchor="t">
            <a:normAutofit/>
          </a:bodyPr>
          <a:lstStyle/>
          <a:p>
            <a:r>
              <a:rPr kumimoji="1" lang="ja-JP" altLang="en-US" sz="2200" b="1">
                <a:solidFill>
                  <a:schemeClr val="tx1"/>
                </a:solidFill>
              </a:rPr>
              <a:t>メンバー</a:t>
            </a:r>
            <a:endParaRPr kumimoji="1" lang="en-US" altLang="ja-JP" sz="2200" b="1">
              <a:solidFill>
                <a:schemeClr val="tx1"/>
              </a:solidFill>
            </a:endParaRPr>
          </a:p>
          <a:p>
            <a:r>
              <a:rPr kumimoji="1" lang="ja-JP" altLang="en-US" sz="2200" b="1">
                <a:solidFill>
                  <a:schemeClr val="tx1"/>
                </a:solidFill>
              </a:rPr>
              <a:t>北川　烈　斎藤飛鳥　佐治　元　佐藤直樹　矢部大智</a:t>
            </a:r>
          </a:p>
        </p:txBody>
      </p:sp>
      <p:grpSp>
        <p:nvGrpSpPr>
          <p:cNvPr id="15"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6" name="Freeform: Shape 15">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a:p>
          </p:txBody>
        </p:sp>
      </p:grpSp>
      <p:grpSp>
        <p:nvGrpSpPr>
          <p:cNvPr id="24" name="Group 23">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23216" y="3924272"/>
            <a:ext cx="118872" cy="118872"/>
            <a:chOff x="1175347" y="3733800"/>
            <a:chExt cx="118872" cy="118872"/>
          </a:xfrm>
        </p:grpSpPr>
        <p:cxnSp>
          <p:nvCxnSpPr>
            <p:cNvPr id="25" name="Straight Connector 24">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28"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9"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1" name="Freeform: Shape 30">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30" name="Freeform: Shape 29">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874878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3178D8-292C-6C0F-FF10-3280BFE1F56F}"/>
              </a:ext>
            </a:extLst>
          </p:cNvPr>
          <p:cNvSpPr>
            <a:spLocks noGrp="1"/>
          </p:cNvSpPr>
          <p:nvPr>
            <p:ph type="title"/>
          </p:nvPr>
        </p:nvSpPr>
        <p:spPr>
          <a:xfrm>
            <a:off x="300317" y="1145055"/>
            <a:ext cx="3491753" cy="4798546"/>
          </a:xfrm>
        </p:spPr>
        <p:txBody>
          <a:bodyPr/>
          <a:lstStyle/>
          <a:p>
            <a:r>
              <a:rPr kumimoji="1" lang="ja-JP" altLang="en-US"/>
              <a:t>横浜市来街者アンケート調査における横浜中華街の割合</a:t>
            </a:r>
          </a:p>
        </p:txBody>
      </p:sp>
      <p:pic>
        <p:nvPicPr>
          <p:cNvPr id="5" name="図 4">
            <a:extLst>
              <a:ext uri="{FF2B5EF4-FFF2-40B4-BE49-F238E27FC236}">
                <a16:creationId xmlns:a16="http://schemas.microsoft.com/office/drawing/2014/main" id="{B2F17251-A766-075B-2544-7D7F66494741}"/>
              </a:ext>
            </a:extLst>
          </p:cNvPr>
          <p:cNvPicPr>
            <a:picLocks noChangeAspect="1"/>
          </p:cNvPicPr>
          <p:nvPr/>
        </p:nvPicPr>
        <p:blipFill rotWithShape="1">
          <a:blip r:embed="rId2"/>
          <a:srcRect l="7610" t="11176" r="55331" b="5883"/>
          <a:stretch/>
        </p:blipFill>
        <p:spPr>
          <a:xfrm>
            <a:off x="5401238" y="0"/>
            <a:ext cx="5665692" cy="6858000"/>
          </a:xfrm>
          <a:prstGeom prst="rect">
            <a:avLst/>
          </a:prstGeom>
        </p:spPr>
      </p:pic>
    </p:spTree>
    <p:extLst>
      <p:ext uri="{BB962C8B-B14F-4D97-AF65-F5344CB8AC3E}">
        <p14:creationId xmlns:p14="http://schemas.microsoft.com/office/powerpoint/2010/main" val="1045755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4307B2-A9F0-4F4C-A272-BC6BA01F3E9F}"/>
              </a:ext>
            </a:extLst>
          </p:cNvPr>
          <p:cNvSpPr>
            <a:spLocks noGrp="1"/>
          </p:cNvSpPr>
          <p:nvPr>
            <p:ph type="title"/>
          </p:nvPr>
        </p:nvSpPr>
        <p:spPr>
          <a:xfrm>
            <a:off x="708660" y="2450274"/>
            <a:ext cx="10774680" cy="1957451"/>
          </a:xfrm>
        </p:spPr>
        <p:txBody>
          <a:bodyPr/>
          <a:lstStyle/>
          <a:p>
            <a:r>
              <a:rPr kumimoji="1" lang="ja-JP" altLang="en-US" b="1"/>
              <a:t>主要公園歩行者流動量調査による横浜中華街の来場者数</a:t>
            </a:r>
          </a:p>
        </p:txBody>
      </p:sp>
    </p:spTree>
    <p:extLst>
      <p:ext uri="{BB962C8B-B14F-4D97-AF65-F5344CB8AC3E}">
        <p14:creationId xmlns:p14="http://schemas.microsoft.com/office/powerpoint/2010/main" val="772588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FF92555-2261-D81A-4605-9EA633010270}"/>
              </a:ext>
            </a:extLst>
          </p:cNvPr>
          <p:cNvPicPr>
            <a:picLocks noChangeAspect="1"/>
          </p:cNvPicPr>
          <p:nvPr/>
        </p:nvPicPr>
        <p:blipFill rotWithShape="1">
          <a:blip r:embed="rId2"/>
          <a:srcRect l="8100" t="12533" r="55300" b="5324"/>
          <a:stretch/>
        </p:blipFill>
        <p:spPr>
          <a:xfrm>
            <a:off x="488400" y="103208"/>
            <a:ext cx="5343144" cy="6745385"/>
          </a:xfrm>
          <a:prstGeom prst="rect">
            <a:avLst/>
          </a:prstGeom>
        </p:spPr>
      </p:pic>
      <p:pic>
        <p:nvPicPr>
          <p:cNvPr id="8" name="図 7">
            <a:extLst>
              <a:ext uri="{FF2B5EF4-FFF2-40B4-BE49-F238E27FC236}">
                <a16:creationId xmlns:a16="http://schemas.microsoft.com/office/drawing/2014/main" id="{FC8ECE75-F41B-8E4D-4873-11CFF88FD7F6}"/>
              </a:ext>
            </a:extLst>
          </p:cNvPr>
          <p:cNvPicPr>
            <a:picLocks noChangeAspect="1"/>
          </p:cNvPicPr>
          <p:nvPr/>
        </p:nvPicPr>
        <p:blipFill rotWithShape="1">
          <a:blip r:embed="rId3"/>
          <a:srcRect l="8261" t="12120" r="55342" b="4154"/>
          <a:stretch/>
        </p:blipFill>
        <p:spPr>
          <a:xfrm>
            <a:off x="6360457" y="131906"/>
            <a:ext cx="5244354" cy="6785875"/>
          </a:xfrm>
          <a:prstGeom prst="rect">
            <a:avLst/>
          </a:prstGeom>
        </p:spPr>
      </p:pic>
    </p:spTree>
    <p:extLst>
      <p:ext uri="{BB962C8B-B14F-4D97-AF65-F5344CB8AC3E}">
        <p14:creationId xmlns:p14="http://schemas.microsoft.com/office/powerpoint/2010/main" val="2643425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5" descr="グラフ, 円グラフ&#10;&#10;説明は自動で生成されたものです">
            <a:extLst>
              <a:ext uri="{FF2B5EF4-FFF2-40B4-BE49-F238E27FC236}">
                <a16:creationId xmlns:a16="http://schemas.microsoft.com/office/drawing/2014/main" id="{7815C869-5F8C-4875-E88C-5199424D3841}"/>
              </a:ext>
            </a:extLst>
          </p:cNvPr>
          <p:cNvPicPr>
            <a:picLocks noChangeAspect="1"/>
          </p:cNvPicPr>
          <p:nvPr/>
        </p:nvPicPr>
        <p:blipFill>
          <a:blip r:embed="rId2"/>
          <a:stretch>
            <a:fillRect/>
          </a:stretch>
        </p:blipFill>
        <p:spPr>
          <a:xfrm>
            <a:off x="842514" y="-6915"/>
            <a:ext cx="10506973" cy="6857453"/>
          </a:xfrm>
          <a:prstGeom prst="rect">
            <a:avLst/>
          </a:prstGeom>
        </p:spPr>
      </p:pic>
    </p:spTree>
    <p:extLst>
      <p:ext uri="{BB962C8B-B14F-4D97-AF65-F5344CB8AC3E}">
        <p14:creationId xmlns:p14="http://schemas.microsoft.com/office/powerpoint/2010/main" val="1051231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B7C2230-DCD7-7664-8899-35467853938B}"/>
              </a:ext>
            </a:extLst>
          </p:cNvPr>
          <p:cNvSpPr>
            <a:spLocks noGrp="1"/>
          </p:cNvSpPr>
          <p:nvPr>
            <p:ph type="title"/>
          </p:nvPr>
        </p:nvSpPr>
        <p:spPr/>
        <p:txBody>
          <a:bodyPr/>
          <a:lstStyle/>
          <a:p>
            <a:r>
              <a:rPr lang="ja-JP" altLang="en-US"/>
              <a:t>横浜中華街　占い店急増</a:t>
            </a:r>
          </a:p>
        </p:txBody>
      </p:sp>
      <p:sp>
        <p:nvSpPr>
          <p:cNvPr id="5" name="コンテンツ プレースホルダー 4">
            <a:extLst>
              <a:ext uri="{FF2B5EF4-FFF2-40B4-BE49-F238E27FC236}">
                <a16:creationId xmlns:a16="http://schemas.microsoft.com/office/drawing/2014/main" id="{899E22BC-EBB7-C160-0277-24E08EE7C886}"/>
              </a:ext>
            </a:extLst>
          </p:cNvPr>
          <p:cNvSpPr>
            <a:spLocks noGrp="1"/>
          </p:cNvSpPr>
          <p:nvPr>
            <p:ph idx="1"/>
          </p:nvPr>
        </p:nvSpPr>
        <p:spPr>
          <a:xfrm>
            <a:off x="567856" y="1555280"/>
            <a:ext cx="10515600" cy="4351338"/>
          </a:xfrm>
        </p:spPr>
        <p:txBody>
          <a:bodyPr>
            <a:normAutofit/>
          </a:bodyPr>
          <a:lstStyle/>
          <a:p>
            <a:pPr marL="0" indent="0">
              <a:buNone/>
            </a:pPr>
            <a:endParaRPr lang="en-US" altLang="ja-JP" b="0" i="0" dirty="0">
              <a:solidFill>
                <a:srgbClr val="0A0A03"/>
              </a:solidFill>
              <a:effectLst/>
              <a:latin typeface="Meiryo" panose="020B0604030504040204" pitchFamily="50" charset="-128"/>
              <a:ea typeface="Meiryo" panose="020B0604030504040204" pitchFamily="50" charset="-128"/>
            </a:endParaRPr>
          </a:p>
          <a:p>
            <a:pPr marL="0" indent="0">
              <a:buNone/>
            </a:pPr>
            <a:r>
              <a:rPr lang="ja-JP" altLang="en-US" b="0" i="0" dirty="0">
                <a:solidFill>
                  <a:srgbClr val="0A0A03"/>
                </a:solidFill>
                <a:effectLst/>
                <a:latin typeface="Meiryo" panose="020B0604030504040204" pitchFamily="50" charset="-128"/>
                <a:ea typeface="Meiryo" panose="020B0604030504040204" pitchFamily="50" charset="-128"/>
              </a:rPr>
              <a:t>横浜中華街発展会協同組合に加盟する占い店は、２００７年は３店。</a:t>
            </a:r>
            <a:endParaRPr lang="en-US" altLang="ja-JP" b="0" i="0" dirty="0">
              <a:solidFill>
                <a:srgbClr val="0A0A03"/>
              </a:solidFill>
              <a:effectLst/>
              <a:latin typeface="Meiryo" panose="020B0604030504040204" pitchFamily="50" charset="-128"/>
              <a:ea typeface="Meiryo" panose="020B0604030504040204" pitchFamily="50" charset="-128"/>
            </a:endParaRPr>
          </a:p>
          <a:p>
            <a:pPr marL="0" indent="0">
              <a:buNone/>
            </a:pPr>
            <a:endParaRPr lang="en-US" altLang="ja-JP" b="0" i="0" dirty="0">
              <a:solidFill>
                <a:srgbClr val="0A0A03"/>
              </a:solidFill>
              <a:effectLst/>
              <a:latin typeface="Meiryo" panose="020B0604030504040204" pitchFamily="50" charset="-128"/>
              <a:ea typeface="Meiryo" panose="020B0604030504040204" pitchFamily="50" charset="-128"/>
            </a:endParaRPr>
          </a:p>
          <a:p>
            <a:pPr marL="0" indent="0">
              <a:buNone/>
            </a:pPr>
            <a:r>
              <a:rPr lang="ja-JP" altLang="en-US" b="0" i="0" dirty="0">
                <a:solidFill>
                  <a:srgbClr val="0A0A03"/>
                </a:solidFill>
                <a:effectLst/>
                <a:latin typeface="Meiryo" panose="020B0604030504040204" pitchFamily="50" charset="-128"/>
                <a:ea typeface="Meiryo" panose="020B0604030504040204" pitchFamily="50" charset="-128"/>
              </a:rPr>
              <a:t>今年４月現在では１６店。加盟していない店も多い。</a:t>
            </a:r>
            <a:endParaRPr lang="en-US" altLang="ja-JP" b="0" i="0" dirty="0">
              <a:solidFill>
                <a:srgbClr val="0A0A03"/>
              </a:solidFill>
              <a:effectLst/>
              <a:latin typeface="Meiryo" panose="020B0604030504040204" pitchFamily="50" charset="-128"/>
              <a:ea typeface="Meiryo" panose="020B0604030504040204" pitchFamily="50" charset="-128"/>
            </a:endParaRPr>
          </a:p>
          <a:p>
            <a:pPr marL="0" indent="0">
              <a:buNone/>
            </a:pPr>
            <a:endParaRPr lang="en-US" altLang="ja-JP" dirty="0">
              <a:hlinkClick r:id="rId2"/>
            </a:endParaRPr>
          </a:p>
          <a:p>
            <a:pPr marL="0" indent="0">
              <a:buNone/>
            </a:pPr>
            <a:endParaRPr lang="en-US" altLang="ja-JP" dirty="0">
              <a:hlinkClick r:id="rId2"/>
            </a:endParaRPr>
          </a:p>
          <a:p>
            <a:pPr marL="0" indent="0">
              <a:buNone/>
            </a:pPr>
            <a:r>
              <a:rPr lang="ja-JP" altLang="en-US" dirty="0">
                <a:hlinkClick r:id="rId2"/>
              </a:rPr>
              <a:t>横浜中華街で占い店が急増　テレビや雑誌「よく当たる」：朝日新聞デジタル </a:t>
            </a:r>
            <a:r>
              <a:rPr lang="en-US" altLang="ja-JP" dirty="0">
                <a:hlinkClick r:id="rId2"/>
              </a:rPr>
              <a:t>(asahi.com)</a:t>
            </a:r>
            <a:endParaRPr lang="ja-JP" altLang="en-US" dirty="0"/>
          </a:p>
        </p:txBody>
      </p:sp>
      <p:sp>
        <p:nvSpPr>
          <p:cNvPr id="6" name="矢印: 下 5">
            <a:extLst>
              <a:ext uri="{FF2B5EF4-FFF2-40B4-BE49-F238E27FC236}">
                <a16:creationId xmlns:a16="http://schemas.microsoft.com/office/drawing/2014/main" id="{014BB353-CB9A-9BF2-8121-B5D0072EA889}"/>
              </a:ext>
            </a:extLst>
          </p:cNvPr>
          <p:cNvSpPr/>
          <p:nvPr/>
        </p:nvSpPr>
        <p:spPr>
          <a:xfrm>
            <a:off x="4214962" y="2953734"/>
            <a:ext cx="803081" cy="93825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7367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4303BF70-2C28-E536-B653-9D2F2F8176A1}"/>
              </a:ext>
            </a:extLst>
          </p:cNvPr>
          <p:cNvPicPr>
            <a:picLocks noGrp="1" noChangeAspect="1"/>
          </p:cNvPicPr>
          <p:nvPr>
            <p:ph idx="1"/>
          </p:nvPr>
        </p:nvPicPr>
        <p:blipFill>
          <a:blip r:embed="rId2"/>
          <a:stretch>
            <a:fillRect/>
          </a:stretch>
        </p:blipFill>
        <p:spPr>
          <a:xfrm>
            <a:off x="477078" y="1455089"/>
            <a:ext cx="5181734" cy="3488746"/>
          </a:xfrm>
        </p:spPr>
      </p:pic>
      <p:sp>
        <p:nvSpPr>
          <p:cNvPr id="9" name="テキスト ボックス 8">
            <a:extLst>
              <a:ext uri="{FF2B5EF4-FFF2-40B4-BE49-F238E27FC236}">
                <a16:creationId xmlns:a16="http://schemas.microsoft.com/office/drawing/2014/main" id="{44246757-5A6A-303A-86E4-511DAD02E7AE}"/>
              </a:ext>
            </a:extLst>
          </p:cNvPr>
          <p:cNvSpPr txBox="1"/>
          <p:nvPr/>
        </p:nvSpPr>
        <p:spPr>
          <a:xfrm>
            <a:off x="534726" y="5505141"/>
            <a:ext cx="6094674" cy="646331"/>
          </a:xfrm>
          <a:prstGeom prst="rect">
            <a:avLst/>
          </a:prstGeom>
          <a:noFill/>
        </p:spPr>
        <p:txBody>
          <a:bodyPr wrap="square">
            <a:spAutoFit/>
          </a:bodyPr>
          <a:lstStyle/>
          <a:p>
            <a:r>
              <a:rPr lang="ja-JP" altLang="en-US" dirty="0">
                <a:hlinkClick r:id="rId3"/>
              </a:rPr>
              <a:t>占いブームから垣間見える　若年女性たちの自己分析欲求（松井博代） </a:t>
            </a:r>
            <a:r>
              <a:rPr lang="en-US" altLang="ja-JP" dirty="0">
                <a:hlinkClick r:id="rId3"/>
              </a:rPr>
              <a:t>- </a:t>
            </a:r>
            <a:r>
              <a:rPr lang="ja-JP" altLang="en-US" dirty="0">
                <a:hlinkClick r:id="rId3"/>
              </a:rPr>
              <a:t>個人 </a:t>
            </a:r>
            <a:r>
              <a:rPr lang="en-US" altLang="ja-JP" dirty="0">
                <a:hlinkClick r:id="rId3"/>
              </a:rPr>
              <a:t>- Yahoo!</a:t>
            </a:r>
            <a:r>
              <a:rPr lang="ja-JP" altLang="en-US" dirty="0">
                <a:hlinkClick r:id="rId3"/>
              </a:rPr>
              <a:t>ニュース</a:t>
            </a:r>
            <a:endParaRPr lang="ja-JP" altLang="en-US" dirty="0"/>
          </a:p>
        </p:txBody>
      </p:sp>
      <p:sp>
        <p:nvSpPr>
          <p:cNvPr id="10" name="テキスト ボックス 9">
            <a:extLst>
              <a:ext uri="{FF2B5EF4-FFF2-40B4-BE49-F238E27FC236}">
                <a16:creationId xmlns:a16="http://schemas.microsoft.com/office/drawing/2014/main" id="{E23B0495-E438-BB24-3EB2-DB395FD459CB}"/>
              </a:ext>
            </a:extLst>
          </p:cNvPr>
          <p:cNvSpPr txBox="1"/>
          <p:nvPr/>
        </p:nvSpPr>
        <p:spPr>
          <a:xfrm>
            <a:off x="659958" y="254760"/>
            <a:ext cx="5181734" cy="1200329"/>
          </a:xfrm>
          <a:prstGeom prst="rect">
            <a:avLst/>
          </a:prstGeom>
          <a:noFill/>
        </p:spPr>
        <p:txBody>
          <a:bodyPr wrap="square" rtlCol="0">
            <a:spAutoFit/>
          </a:bodyPr>
          <a:lstStyle/>
          <a:p>
            <a:r>
              <a:rPr kumimoji="1" lang="ja-JP" altLang="en-US" sz="3600" dirty="0"/>
              <a:t>コロナの影響により占いブーム到来！</a:t>
            </a:r>
          </a:p>
        </p:txBody>
      </p:sp>
      <p:sp>
        <p:nvSpPr>
          <p:cNvPr id="14" name="テキスト ボックス 13">
            <a:extLst>
              <a:ext uri="{FF2B5EF4-FFF2-40B4-BE49-F238E27FC236}">
                <a16:creationId xmlns:a16="http://schemas.microsoft.com/office/drawing/2014/main" id="{67BF88FA-CB4E-9E93-81DB-2857AF4BB3F2}"/>
              </a:ext>
            </a:extLst>
          </p:cNvPr>
          <p:cNvSpPr txBox="1"/>
          <p:nvPr/>
        </p:nvSpPr>
        <p:spPr>
          <a:xfrm>
            <a:off x="6382115" y="167496"/>
            <a:ext cx="4357315" cy="1569660"/>
          </a:xfrm>
          <a:prstGeom prst="rect">
            <a:avLst/>
          </a:prstGeom>
          <a:noFill/>
        </p:spPr>
        <p:txBody>
          <a:bodyPr wrap="square" rtlCol="0">
            <a:spAutoFit/>
          </a:bodyPr>
          <a:lstStyle/>
          <a:p>
            <a:r>
              <a:rPr kumimoji="1" lang="ja-JP" altLang="en-US" sz="3200" dirty="0"/>
              <a:t>愛莉はテレビや雑誌で「よく当たる」と取り上げる！</a:t>
            </a:r>
            <a:endParaRPr kumimoji="1" lang="ja-JP" altLang="en-US" dirty="0"/>
          </a:p>
        </p:txBody>
      </p:sp>
      <p:pic>
        <p:nvPicPr>
          <p:cNvPr id="1028" name="Picture 4" descr="マツコ会議(6.29)横浜中華街の占い「愛梨(アイリー)」の値段､場所､先生 | 大人のかわいいは3分でつくれる">
            <a:extLst>
              <a:ext uri="{FF2B5EF4-FFF2-40B4-BE49-F238E27FC236}">
                <a16:creationId xmlns:a16="http://schemas.microsoft.com/office/drawing/2014/main" id="{46E45207-A166-3AF1-6912-F96F8EC45A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0590" y="1964910"/>
            <a:ext cx="4286904" cy="2642014"/>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E63367C5-0260-3422-9803-905BE983CF34}"/>
              </a:ext>
            </a:extLst>
          </p:cNvPr>
          <p:cNvSpPr txBox="1"/>
          <p:nvPr/>
        </p:nvSpPr>
        <p:spPr>
          <a:xfrm>
            <a:off x="6180152" y="4943835"/>
            <a:ext cx="6094674" cy="369332"/>
          </a:xfrm>
          <a:prstGeom prst="rect">
            <a:avLst/>
          </a:prstGeom>
          <a:noFill/>
        </p:spPr>
        <p:txBody>
          <a:bodyPr wrap="square">
            <a:spAutoFit/>
          </a:bodyPr>
          <a:lstStyle/>
          <a:p>
            <a:r>
              <a:rPr lang="ja-JP" altLang="en-US" dirty="0">
                <a:hlinkClick r:id="rId5"/>
              </a:rPr>
              <a:t>横浜中華街　占い　アイリー　本店 </a:t>
            </a:r>
            <a:r>
              <a:rPr lang="en-US" altLang="ja-JP" dirty="0">
                <a:hlinkClick r:id="rId5"/>
              </a:rPr>
              <a:t>- Bing images</a:t>
            </a:r>
            <a:endParaRPr lang="ja-JP" altLang="en-US" dirty="0"/>
          </a:p>
        </p:txBody>
      </p:sp>
    </p:spTree>
    <p:extLst>
      <p:ext uri="{BB962C8B-B14F-4D97-AF65-F5344CB8AC3E}">
        <p14:creationId xmlns:p14="http://schemas.microsoft.com/office/powerpoint/2010/main" val="2441649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589C2D-92B3-F895-9B2E-A17C58E57A0C}"/>
              </a:ext>
            </a:extLst>
          </p:cNvPr>
          <p:cNvSpPr>
            <a:spLocks noGrp="1"/>
          </p:cNvSpPr>
          <p:nvPr>
            <p:ph type="title"/>
          </p:nvPr>
        </p:nvSpPr>
        <p:spPr/>
        <p:txBody>
          <a:bodyPr/>
          <a:lstStyle/>
          <a:p>
            <a:r>
              <a:rPr kumimoji="1" lang="ja-JP" altLang="en-US" b="1"/>
              <a:t>横浜中華街を対象とした年齢層や性別の推移についてのグラフ</a:t>
            </a:r>
          </a:p>
        </p:txBody>
      </p:sp>
      <p:sp>
        <p:nvSpPr>
          <p:cNvPr id="3" name="コンテンツ プレースホルダー 2">
            <a:extLst>
              <a:ext uri="{FF2B5EF4-FFF2-40B4-BE49-F238E27FC236}">
                <a16:creationId xmlns:a16="http://schemas.microsoft.com/office/drawing/2014/main" id="{5A141BE6-B82E-F407-61D7-F483290DC651}"/>
              </a:ext>
            </a:extLst>
          </p:cNvPr>
          <p:cNvSpPr>
            <a:spLocks noGrp="1"/>
          </p:cNvSpPr>
          <p:nvPr>
            <p:ph idx="1"/>
          </p:nvPr>
        </p:nvSpPr>
        <p:spPr>
          <a:xfrm>
            <a:off x="838200" y="1586754"/>
            <a:ext cx="10515600" cy="5432612"/>
          </a:xfrm>
        </p:spPr>
        <p:txBody>
          <a:bodyPr/>
          <a:lstStyle/>
          <a:p>
            <a:pPr marL="0" indent="0">
              <a:buNone/>
            </a:pPr>
            <a:r>
              <a:rPr kumimoji="1" lang="ja-JP" altLang="en-US" b="1"/>
              <a:t>　残念ながら、横浜市が出した公式調査報告書には横浜中華街を限定とした詳細な情報はありませんでした。</a:t>
            </a:r>
            <a:endParaRPr kumimoji="1" lang="en-US" altLang="ja-JP" b="1"/>
          </a:p>
          <a:p>
            <a:pPr marL="0" indent="0">
              <a:buNone/>
            </a:pPr>
            <a:r>
              <a:rPr kumimoji="1" lang="ja-JP" altLang="en-US"/>
              <a:t>　</a:t>
            </a:r>
            <a:r>
              <a:rPr kumimoji="1" lang="ja-JP" altLang="en-US" b="1"/>
              <a:t>その裏付けとして、</a:t>
            </a:r>
            <a:r>
              <a:rPr lang="en-US" altLang="ja-JP" b="1" err="1">
                <a:latin typeface="+mj-lt"/>
              </a:rPr>
              <a:t>MicrosoftBing</a:t>
            </a:r>
            <a:r>
              <a:rPr lang="ja-JP" altLang="en-US" b="1">
                <a:latin typeface="+mj-lt"/>
              </a:rPr>
              <a:t>の調べでも、</a:t>
            </a:r>
            <a:endParaRPr lang="en-US" altLang="ja-JP" b="1">
              <a:latin typeface="+mj-lt"/>
            </a:endParaRPr>
          </a:p>
          <a:p>
            <a:pPr marL="0" indent="0">
              <a:buNone/>
            </a:pPr>
            <a:r>
              <a:rPr kumimoji="1" lang="ja-JP" altLang="en-US" b="1"/>
              <a:t>「</a:t>
            </a:r>
            <a:r>
              <a:rPr lang="ja-JP" altLang="en-US" b="1">
                <a:latin typeface="-apple-system"/>
              </a:rPr>
              <a:t>横浜中華街の年齢層に関する統計データは、横浜市の観光集客指標によると公表されていませんでした。しかし、横浜市の観光に関する調査・統計データによると、横浜市の観光客の年齢層は、</a:t>
            </a:r>
            <a:r>
              <a:rPr lang="en-US" altLang="ja-JP" b="1">
                <a:latin typeface="-apple-system"/>
              </a:rPr>
              <a:t>20</a:t>
            </a:r>
            <a:r>
              <a:rPr lang="ja-JP" altLang="en-US" b="1">
                <a:latin typeface="-apple-system"/>
              </a:rPr>
              <a:t>代が最も多く、次いで</a:t>
            </a:r>
            <a:r>
              <a:rPr lang="en-US" altLang="ja-JP" b="1">
                <a:latin typeface="-apple-system"/>
              </a:rPr>
              <a:t>30</a:t>
            </a:r>
            <a:r>
              <a:rPr lang="ja-JP" altLang="en-US" b="1">
                <a:latin typeface="-apple-system"/>
              </a:rPr>
              <a:t>代、</a:t>
            </a:r>
            <a:r>
              <a:rPr lang="en-US" altLang="ja-JP" b="1">
                <a:latin typeface="-apple-system"/>
              </a:rPr>
              <a:t>40</a:t>
            </a:r>
            <a:r>
              <a:rPr lang="ja-JP" altLang="en-US" b="1">
                <a:latin typeface="-apple-system"/>
              </a:rPr>
              <a:t>代と続きます</a:t>
            </a:r>
            <a:r>
              <a:rPr lang="en-US" altLang="ja-JP" b="1" baseline="30000">
                <a:latin typeface="-apple-system"/>
              </a:rPr>
              <a:t>1</a:t>
            </a:r>
            <a:r>
              <a:rPr lang="ja-JP" altLang="en-US" b="1">
                <a:latin typeface="-apple-system"/>
              </a:rPr>
              <a:t>。また、横浜中華街は、横浜市内でも人気の観光スポットであり、多くの人々が訪れます。」</a:t>
            </a:r>
            <a:endParaRPr lang="en-US" altLang="ja-JP" b="1">
              <a:latin typeface="-apple-system"/>
            </a:endParaRPr>
          </a:p>
          <a:p>
            <a:pPr marL="0" indent="0">
              <a:buNone/>
            </a:pPr>
            <a:r>
              <a:rPr lang="ja-JP" altLang="en-US" b="1">
                <a:latin typeface="+mj-lt"/>
              </a:rPr>
              <a:t>と明確な数値は見られませんでした。</a:t>
            </a:r>
            <a:endParaRPr kumimoji="1" lang="ja-JP" altLang="en-US" b="1">
              <a:latin typeface="+mj-lt"/>
            </a:endParaRPr>
          </a:p>
        </p:txBody>
      </p:sp>
    </p:spTree>
    <p:extLst>
      <p:ext uri="{BB962C8B-B14F-4D97-AF65-F5344CB8AC3E}">
        <p14:creationId xmlns:p14="http://schemas.microsoft.com/office/powerpoint/2010/main" val="1806724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97EFF8-A90B-7278-0140-199D33DEB141}"/>
              </a:ext>
            </a:extLst>
          </p:cNvPr>
          <p:cNvSpPr>
            <a:spLocks noGrp="1"/>
          </p:cNvSpPr>
          <p:nvPr>
            <p:ph type="title"/>
          </p:nvPr>
        </p:nvSpPr>
        <p:spPr/>
        <p:txBody>
          <a:bodyPr/>
          <a:lstStyle/>
          <a:p>
            <a:r>
              <a:rPr kumimoji="1" lang="ja-JP" altLang="en-US" b="1"/>
              <a:t>仮説・調査目標</a:t>
            </a:r>
          </a:p>
        </p:txBody>
      </p:sp>
      <p:sp>
        <p:nvSpPr>
          <p:cNvPr id="3" name="コンテンツ プレースホルダー 2">
            <a:extLst>
              <a:ext uri="{FF2B5EF4-FFF2-40B4-BE49-F238E27FC236}">
                <a16:creationId xmlns:a16="http://schemas.microsoft.com/office/drawing/2014/main" id="{1F1F09E1-C696-07BB-FCF9-6D8AB409D61E}"/>
              </a:ext>
            </a:extLst>
          </p:cNvPr>
          <p:cNvSpPr>
            <a:spLocks noGrp="1"/>
          </p:cNvSpPr>
          <p:nvPr>
            <p:ph idx="1"/>
          </p:nvPr>
        </p:nvSpPr>
        <p:spPr>
          <a:xfrm>
            <a:off x="838200" y="1532965"/>
            <a:ext cx="10515600" cy="5325036"/>
          </a:xfrm>
        </p:spPr>
        <p:txBody>
          <a:bodyPr/>
          <a:lstStyle/>
          <a:p>
            <a:r>
              <a:rPr kumimoji="1" lang="ja-JP" altLang="en-US" sz="3200" b="1"/>
              <a:t>概要、統計から分かった事前調査より以下の仮説を立て、実際に事実か否か検証する。</a:t>
            </a:r>
            <a:endParaRPr kumimoji="1" lang="en-US" altLang="ja-JP" sz="3200" b="1"/>
          </a:p>
          <a:p>
            <a:endParaRPr kumimoji="1" lang="en-US" altLang="ja-JP"/>
          </a:p>
          <a:p>
            <a:pPr marL="0" indent="0">
              <a:buNone/>
            </a:pPr>
            <a:r>
              <a:rPr kumimoji="1" lang="ja-JP" altLang="en-US" b="1"/>
              <a:t>・横浜中華街には、</a:t>
            </a:r>
            <a:r>
              <a:rPr kumimoji="1" lang="en-US" altLang="ja-JP" b="1"/>
              <a:t>10</a:t>
            </a:r>
            <a:r>
              <a:rPr kumimoji="1" lang="ja-JP" altLang="en-US" b="1"/>
              <a:t>～</a:t>
            </a:r>
            <a:r>
              <a:rPr kumimoji="1" lang="en-US" altLang="ja-JP" b="1"/>
              <a:t>20</a:t>
            </a:r>
            <a:r>
              <a:rPr kumimoji="1" lang="ja-JP" altLang="en-US" b="1"/>
              <a:t>代の若者が多くいると書かれているが、どれほどの割合がいるか。</a:t>
            </a:r>
            <a:endParaRPr kumimoji="1" lang="en-US" altLang="ja-JP" b="1"/>
          </a:p>
          <a:p>
            <a:pPr marL="0" indent="0">
              <a:buNone/>
            </a:pPr>
            <a:r>
              <a:rPr kumimoji="1" lang="ja-JP" altLang="en-US" b="1"/>
              <a:t>・</a:t>
            </a:r>
            <a:r>
              <a:rPr kumimoji="1" lang="en-US" altLang="ja-JP" b="1"/>
              <a:t>1850</a:t>
            </a:r>
            <a:r>
              <a:rPr kumimoji="1" lang="ja-JP" altLang="en-US" b="1"/>
              <a:t>年代から横浜新田にて築き上げられた横浜中華街には、中華の文化生活様式が作り上げられているのか。</a:t>
            </a:r>
            <a:endParaRPr kumimoji="1" lang="en-US" altLang="ja-JP" b="1"/>
          </a:p>
          <a:p>
            <a:pPr marL="0" indent="0">
              <a:buNone/>
            </a:pPr>
            <a:r>
              <a:rPr kumimoji="1" lang="ja-JP" altLang="en-US" b="1"/>
              <a:t>・現在の横浜中華街の魅力はどこでも食べ歩きができるというところにあるのか。</a:t>
            </a:r>
          </a:p>
        </p:txBody>
      </p:sp>
    </p:spTree>
    <p:extLst>
      <p:ext uri="{BB962C8B-B14F-4D97-AF65-F5344CB8AC3E}">
        <p14:creationId xmlns:p14="http://schemas.microsoft.com/office/powerpoint/2010/main" val="2191353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329FDB-A1EC-5879-400A-2877D35C4917}"/>
              </a:ext>
            </a:extLst>
          </p:cNvPr>
          <p:cNvSpPr>
            <a:spLocks noGrp="1"/>
          </p:cNvSpPr>
          <p:nvPr>
            <p:ph type="title"/>
          </p:nvPr>
        </p:nvSpPr>
        <p:spPr/>
        <p:txBody>
          <a:bodyPr/>
          <a:lstStyle/>
          <a:p>
            <a:r>
              <a:rPr kumimoji="1" lang="ja-JP" altLang="en-US" b="1"/>
              <a:t>調査結果</a:t>
            </a:r>
          </a:p>
        </p:txBody>
      </p:sp>
      <p:sp>
        <p:nvSpPr>
          <p:cNvPr id="3" name="コンテンツ プレースホルダー 2">
            <a:extLst>
              <a:ext uri="{FF2B5EF4-FFF2-40B4-BE49-F238E27FC236}">
                <a16:creationId xmlns:a16="http://schemas.microsoft.com/office/drawing/2014/main" id="{BBEF8EBF-5939-8F77-2A7B-736D6D71DC78}"/>
              </a:ext>
            </a:extLst>
          </p:cNvPr>
          <p:cNvSpPr>
            <a:spLocks noGrp="1"/>
          </p:cNvSpPr>
          <p:nvPr>
            <p:ph idx="1"/>
          </p:nvPr>
        </p:nvSpPr>
        <p:spPr>
          <a:xfrm>
            <a:off x="838200" y="1825624"/>
            <a:ext cx="10515600" cy="4924799"/>
          </a:xfrm>
        </p:spPr>
        <p:txBody>
          <a:bodyPr lIns="109728" tIns="109728" rIns="109728" bIns="91440" anchor="t"/>
          <a:lstStyle/>
          <a:p>
            <a:r>
              <a:rPr kumimoji="1" lang="ja-JP" altLang="en-US" sz="2800" b="1"/>
              <a:t>食べ歩きができるエリアも存在していた。</a:t>
            </a:r>
            <a:endParaRPr kumimoji="1" lang="en-US" altLang="ja-JP" sz="2800" b="1"/>
          </a:p>
          <a:p>
            <a:r>
              <a:rPr kumimoji="1" lang="ja-JP" altLang="en-US" sz="2800" b="1"/>
              <a:t>しかし、それ以上に</a:t>
            </a:r>
            <a:r>
              <a:rPr kumimoji="1" lang="en-US" altLang="ja-JP" sz="2800" b="1" dirty="0"/>
              <a:t>1,980</a:t>
            </a:r>
            <a:r>
              <a:rPr kumimoji="1" lang="ja-JP" altLang="en-US" sz="2800" b="1"/>
              <a:t>円から楽しめる「食べ放題店」が多く立ち並んでいた。</a:t>
            </a:r>
            <a:endParaRPr kumimoji="1" lang="en-US" altLang="ja-JP" sz="2800" b="1"/>
          </a:p>
          <a:p>
            <a:pPr>
              <a:lnSpc>
                <a:spcPct val="113999"/>
              </a:lnSpc>
            </a:pPr>
            <a:r>
              <a:rPr lang="ja-JP" altLang="en-US" b="1">
                <a:ea typeface="Meiryo"/>
              </a:rPr>
              <a:t>占い店が多く存在していた。</a:t>
            </a:r>
            <a:endParaRPr lang="ja-JP" altLang="en-US" sz="2800" b="1" dirty="0">
              <a:ea typeface="Meiryo"/>
            </a:endParaRPr>
          </a:p>
          <a:p>
            <a:r>
              <a:rPr kumimoji="1" lang="ja-JP" altLang="en-US" sz="2800" b="1"/>
              <a:t>メインストリートと比べて、裏路地の環境が悪く、ごみも散乱していた。</a:t>
            </a:r>
            <a:endParaRPr kumimoji="1" lang="en-US" altLang="ja-JP" sz="2800" b="1"/>
          </a:p>
          <a:p>
            <a:r>
              <a:rPr lang="en-US" altLang="ja-JP" sz="2800" b="1" dirty="0"/>
              <a:t>2</a:t>
            </a:r>
            <a:r>
              <a:rPr lang="ja-JP" altLang="en-US" sz="2800" b="1"/>
              <a:t>～</a:t>
            </a:r>
            <a:r>
              <a:rPr lang="en-US" altLang="ja-JP" sz="2800" b="1" dirty="0"/>
              <a:t>3</a:t>
            </a:r>
            <a:r>
              <a:rPr lang="ja-JP" altLang="en-US" sz="2800" b="1"/>
              <a:t>人組で歩く若者が多くみられた。</a:t>
            </a:r>
            <a:endParaRPr kumimoji="1" lang="ja-JP" altLang="en-US" sz="2800" b="1"/>
          </a:p>
        </p:txBody>
      </p:sp>
    </p:spTree>
    <p:extLst>
      <p:ext uri="{BB962C8B-B14F-4D97-AF65-F5344CB8AC3E}">
        <p14:creationId xmlns:p14="http://schemas.microsoft.com/office/powerpoint/2010/main" val="1128536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4" name="Freeform: Shape 13">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a:solidFill>
                  <a:schemeClr val="tx1">
                    <a:lumMod val="65000"/>
                    <a:lumOff val="35000"/>
                  </a:schemeClr>
                </a:solidFill>
                <a:latin typeface="AvenirNext LT Pro Medium" panose="020B0504020202020204" pitchFamily="34" charset="0"/>
              </a:rPr>
              <a:t> </a:t>
            </a:r>
          </a:p>
        </p:txBody>
      </p:sp>
      <p:sp>
        <p:nvSpPr>
          <p:cNvPr id="16" name="Freeform: Shape 15">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a:solidFill>
                  <a:schemeClr val="tx1">
                    <a:lumMod val="65000"/>
                    <a:lumOff val="35000"/>
                  </a:schemeClr>
                </a:solidFill>
                <a:latin typeface="AvenirNext LT Pro Medium" panose="020B0504020202020204" pitchFamily="34" charset="0"/>
              </a:rPr>
              <a:t> </a:t>
            </a:r>
          </a:p>
        </p:txBody>
      </p:sp>
      <p:sp>
        <p:nvSpPr>
          <p:cNvPr id="18" name="Freeform: Shape 17">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0"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21" name="Freeform: Shape 20">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a:p>
          </p:txBody>
        </p:sp>
      </p:grpSp>
      <p:grpSp>
        <p:nvGrpSpPr>
          <p:cNvPr id="29"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30" name="Freeform: Shape 29">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8" name="Rectangle 37">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40" name="Rectangle 39">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42" name="Top left">
            <a:extLst>
              <a:ext uri="{FF2B5EF4-FFF2-40B4-BE49-F238E27FC236}">
                <a16:creationId xmlns:a16="http://schemas.microsoft.com/office/drawing/2014/main" id="{17FA164B-117A-4EB6-A43A-E614FCA5F4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43" name="Freeform: Shape 42">
              <a:extLst>
                <a:ext uri="{FF2B5EF4-FFF2-40B4-BE49-F238E27FC236}">
                  <a16:creationId xmlns:a16="http://schemas.microsoft.com/office/drawing/2014/main" id="{5137783B-9983-43B7-8484-9D0BDC81A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65000"/>
                    <a:lumOff val="35000"/>
                  </a:schemeClr>
                </a:solidFill>
                <a:latin typeface="AvenirNext LT Pro Medium" panose="020B0504020202020204" pitchFamily="34" charset="0"/>
              </a:endParaRPr>
            </a:p>
          </p:txBody>
        </p:sp>
        <p:sp>
          <p:nvSpPr>
            <p:cNvPr id="44" name="Freeform: Shape 43">
              <a:extLst>
                <a:ext uri="{FF2B5EF4-FFF2-40B4-BE49-F238E27FC236}">
                  <a16:creationId xmlns:a16="http://schemas.microsoft.com/office/drawing/2014/main" id="{8504E58B-7327-471F-B532-D3FC0BDAC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Freeform: Shape 44">
              <a:extLst>
                <a:ext uri="{FF2B5EF4-FFF2-40B4-BE49-F238E27FC236}">
                  <a16:creationId xmlns:a16="http://schemas.microsoft.com/office/drawing/2014/main" id="{30530F79-1F9F-4503-A75A-C59B8ACCAC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Freeform: Shape 45">
              <a:extLst>
                <a:ext uri="{FF2B5EF4-FFF2-40B4-BE49-F238E27FC236}">
                  <a16:creationId xmlns:a16="http://schemas.microsoft.com/office/drawing/2014/main" id="{62930EB7-F31F-474D-99F6-0C46C6811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Freeform: Shape 46">
              <a:extLst>
                <a:ext uri="{FF2B5EF4-FFF2-40B4-BE49-F238E27FC236}">
                  <a16:creationId xmlns:a16="http://schemas.microsoft.com/office/drawing/2014/main" id="{4D1D0F75-A837-41F4-AE25-CF88476A2C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Freeform: Shape 47">
              <a:extLst>
                <a:ext uri="{FF2B5EF4-FFF2-40B4-BE49-F238E27FC236}">
                  <a16:creationId xmlns:a16="http://schemas.microsoft.com/office/drawing/2014/main" id="{CBC82481-C0EB-4777-9416-0437FD886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Freeform: Shape 48">
              <a:extLst>
                <a:ext uri="{FF2B5EF4-FFF2-40B4-BE49-F238E27FC236}">
                  <a16:creationId xmlns:a16="http://schemas.microsoft.com/office/drawing/2014/main" id="{F08EB8AA-35B3-4B61-B9DC-1A497DB4C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Freeform: Shape 49">
              <a:extLst>
                <a:ext uri="{FF2B5EF4-FFF2-40B4-BE49-F238E27FC236}">
                  <a16:creationId xmlns:a16="http://schemas.microsoft.com/office/drawing/2014/main" id="{B6F98A66-7C88-4098-902C-A7C9BE932A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 name="タイトル 1">
            <a:extLst>
              <a:ext uri="{FF2B5EF4-FFF2-40B4-BE49-F238E27FC236}">
                <a16:creationId xmlns:a16="http://schemas.microsoft.com/office/drawing/2014/main" id="{3B020761-2929-550F-CF58-883840B6F5AB}"/>
              </a:ext>
            </a:extLst>
          </p:cNvPr>
          <p:cNvSpPr>
            <a:spLocks noGrp="1"/>
          </p:cNvSpPr>
          <p:nvPr>
            <p:ph type="title"/>
          </p:nvPr>
        </p:nvSpPr>
        <p:spPr>
          <a:xfrm>
            <a:off x="184982" y="206085"/>
            <a:ext cx="4553899" cy="1132708"/>
          </a:xfrm>
        </p:spPr>
        <p:txBody>
          <a:bodyPr vert="horz" lIns="91440" tIns="45720" rIns="91440" bIns="45720" rtlCol="0" anchor="b">
            <a:normAutofit/>
          </a:bodyPr>
          <a:lstStyle/>
          <a:p>
            <a:pPr>
              <a:lnSpc>
                <a:spcPct val="100000"/>
              </a:lnSpc>
            </a:pPr>
            <a:r>
              <a:rPr kumimoji="1" lang="ja-JP" altLang="en-US" sz="5400" b="1" kern="1200">
                <a:solidFill>
                  <a:schemeClr val="tx2"/>
                </a:solidFill>
                <a:latin typeface="+mj-lt"/>
                <a:ea typeface="+mj-ea"/>
                <a:cs typeface="+mj-cs"/>
              </a:rPr>
              <a:t>調査結果写真</a:t>
            </a:r>
          </a:p>
        </p:txBody>
      </p:sp>
      <p:grpSp>
        <p:nvGrpSpPr>
          <p:cNvPr id="52" name="Cross">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84664" y="431835"/>
            <a:ext cx="118872" cy="118872"/>
            <a:chOff x="1175347" y="3733800"/>
            <a:chExt cx="118872" cy="118872"/>
          </a:xfrm>
        </p:grpSpPr>
        <p:cxnSp>
          <p:nvCxnSpPr>
            <p:cNvPr id="53" name="Straight Connector 52">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4" name="Straight Connector 53">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pic>
        <p:nvPicPr>
          <p:cNvPr id="7" name="図 6" descr="忙しい歩道で歩いている人たち&#10;&#10;中程度の精度で自動的に生成された説明">
            <a:extLst>
              <a:ext uri="{FF2B5EF4-FFF2-40B4-BE49-F238E27FC236}">
                <a16:creationId xmlns:a16="http://schemas.microsoft.com/office/drawing/2014/main" id="{A362802E-B9E1-3643-9202-D2100F9795C9}"/>
              </a:ext>
            </a:extLst>
          </p:cNvPr>
          <p:cNvPicPr>
            <a:picLocks noChangeAspect="1"/>
          </p:cNvPicPr>
          <p:nvPr/>
        </p:nvPicPr>
        <p:blipFill rotWithShape="1">
          <a:blip r:embed="rId2">
            <a:extLst>
              <a:ext uri="{28A0092B-C50C-407E-A947-70E740481C1C}">
                <a14:useLocalDpi xmlns:a14="http://schemas.microsoft.com/office/drawing/2010/main" val="0"/>
              </a:ext>
            </a:extLst>
          </a:blip>
          <a:srcRect l="10162" r="43330"/>
          <a:stretch/>
        </p:blipFill>
        <p:spPr>
          <a:xfrm>
            <a:off x="8580439" y="1413984"/>
            <a:ext cx="3639316" cy="4401600"/>
          </a:xfrm>
          <a:prstGeom prst="rect">
            <a:avLst/>
          </a:prstGeom>
        </p:spPr>
      </p:pic>
      <p:pic>
        <p:nvPicPr>
          <p:cNvPr id="5" name="図 4" descr="店の前に立っている子供たち&#10;&#10;低い精度で自動的に生成された説明">
            <a:extLst>
              <a:ext uri="{FF2B5EF4-FFF2-40B4-BE49-F238E27FC236}">
                <a16:creationId xmlns:a16="http://schemas.microsoft.com/office/drawing/2014/main" id="{1D4B2894-94C0-7FE8-1771-2246829DDB92}"/>
              </a:ext>
            </a:extLst>
          </p:cNvPr>
          <p:cNvPicPr>
            <a:picLocks noChangeAspect="1"/>
          </p:cNvPicPr>
          <p:nvPr/>
        </p:nvPicPr>
        <p:blipFill rotWithShape="1">
          <a:blip r:embed="rId3">
            <a:extLst>
              <a:ext uri="{28A0092B-C50C-407E-A947-70E740481C1C}">
                <a14:useLocalDpi xmlns:a14="http://schemas.microsoft.com/office/drawing/2010/main" val="0"/>
              </a:ext>
            </a:extLst>
          </a:blip>
          <a:srcRect l="3875"/>
          <a:stretch/>
        </p:blipFill>
        <p:spPr>
          <a:xfrm>
            <a:off x="77722" y="3090137"/>
            <a:ext cx="4930259" cy="2885056"/>
          </a:xfrm>
          <a:prstGeom prst="rect">
            <a:avLst/>
          </a:prstGeom>
        </p:spPr>
      </p:pic>
      <p:grpSp>
        <p:nvGrpSpPr>
          <p:cNvPr id="56" name="Bottom Right">
            <a:extLst>
              <a:ext uri="{FF2B5EF4-FFF2-40B4-BE49-F238E27FC236}">
                <a16:creationId xmlns:a16="http://schemas.microsoft.com/office/drawing/2014/main" id="{F5A7D111-A956-4EE7-9D31-1F0212CEB5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57" name="Graphic 157">
              <a:extLst>
                <a:ext uri="{FF2B5EF4-FFF2-40B4-BE49-F238E27FC236}">
                  <a16:creationId xmlns:a16="http://schemas.microsoft.com/office/drawing/2014/main" id="{8152E930-6970-4C14-B2E9-468AF53790A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59" name="Freeform: Shape 58">
                <a:extLst>
                  <a:ext uri="{FF2B5EF4-FFF2-40B4-BE49-F238E27FC236}">
                    <a16:creationId xmlns:a16="http://schemas.microsoft.com/office/drawing/2014/main" id="{98CA11E9-DE74-44B0-B05B-03E7836CD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 name="Freeform: Shape 59">
                <a:extLst>
                  <a:ext uri="{FF2B5EF4-FFF2-40B4-BE49-F238E27FC236}">
                    <a16:creationId xmlns:a16="http://schemas.microsoft.com/office/drawing/2014/main" id="{F6A65781-F946-4A2D-ACB2-D6D84A194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 name="Freeform: Shape 60">
                <a:extLst>
                  <a:ext uri="{FF2B5EF4-FFF2-40B4-BE49-F238E27FC236}">
                    <a16:creationId xmlns:a16="http://schemas.microsoft.com/office/drawing/2014/main" id="{C7EB68EC-C202-4D00-8E26-757E54FB3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2" name="Freeform: Shape 61">
                <a:extLst>
                  <a:ext uri="{FF2B5EF4-FFF2-40B4-BE49-F238E27FC236}">
                    <a16:creationId xmlns:a16="http://schemas.microsoft.com/office/drawing/2014/main" id="{1B466B19-F9A9-4E22-A9DE-954D9CA24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3" name="Freeform: Shape 62">
                <a:extLst>
                  <a:ext uri="{FF2B5EF4-FFF2-40B4-BE49-F238E27FC236}">
                    <a16:creationId xmlns:a16="http://schemas.microsoft.com/office/drawing/2014/main" id="{92AAD3D2-7D0B-48C2-AA33-F52AC205C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4" name="Freeform: Shape 63">
                <a:extLst>
                  <a:ext uri="{FF2B5EF4-FFF2-40B4-BE49-F238E27FC236}">
                    <a16:creationId xmlns:a16="http://schemas.microsoft.com/office/drawing/2014/main" id="{B00D208D-D9C6-4380-B8B7-B8A04B8C65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 name="Freeform: Shape 64">
                <a:extLst>
                  <a:ext uri="{FF2B5EF4-FFF2-40B4-BE49-F238E27FC236}">
                    <a16:creationId xmlns:a16="http://schemas.microsoft.com/office/drawing/2014/main" id="{0143AFCD-4562-44DF-BFA9-4A131C9540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58" name="Freeform: Shape 57">
              <a:extLst>
                <a:ext uri="{FF2B5EF4-FFF2-40B4-BE49-F238E27FC236}">
                  <a16:creationId xmlns:a16="http://schemas.microsoft.com/office/drawing/2014/main" id="{4D41B9E0-F491-4907-BD88-B240128250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6" name="図 5" descr="建物, 自転車, ストリート, 駐車 が含まれている画像&#10;&#10;自動的に生成された説明">
            <a:extLst>
              <a:ext uri="{FF2B5EF4-FFF2-40B4-BE49-F238E27FC236}">
                <a16:creationId xmlns:a16="http://schemas.microsoft.com/office/drawing/2014/main" id="{4060D58A-97DF-7724-341E-62BB25303021}"/>
              </a:ext>
            </a:extLst>
          </p:cNvPr>
          <p:cNvPicPr>
            <a:picLocks noChangeAspect="1"/>
          </p:cNvPicPr>
          <p:nvPr/>
        </p:nvPicPr>
        <p:blipFill rotWithShape="1">
          <a:blip r:embed="rId4">
            <a:extLst>
              <a:ext uri="{28A0092B-C50C-407E-A947-70E740481C1C}">
                <a14:useLocalDpi xmlns:a14="http://schemas.microsoft.com/office/drawing/2010/main" val="0"/>
              </a:ext>
            </a:extLst>
          </a:blip>
          <a:srcRect r="-5" b="31965"/>
          <a:stretch/>
        </p:blipFill>
        <p:spPr>
          <a:xfrm>
            <a:off x="4429741" y="1654369"/>
            <a:ext cx="4036536" cy="4882021"/>
          </a:xfrm>
          <a:prstGeom prst="rect">
            <a:avLst/>
          </a:prstGeom>
        </p:spPr>
      </p:pic>
    </p:spTree>
    <p:extLst>
      <p:ext uri="{BB962C8B-B14F-4D97-AF65-F5344CB8AC3E}">
        <p14:creationId xmlns:p14="http://schemas.microsoft.com/office/powerpoint/2010/main" val="345922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78B71B-0B46-78E2-0D55-99C8B1FE7FF6}"/>
              </a:ext>
            </a:extLst>
          </p:cNvPr>
          <p:cNvSpPr>
            <a:spLocks noGrp="1"/>
          </p:cNvSpPr>
          <p:nvPr>
            <p:ph type="title"/>
          </p:nvPr>
        </p:nvSpPr>
        <p:spPr/>
        <p:txBody>
          <a:bodyPr/>
          <a:lstStyle/>
          <a:p>
            <a:r>
              <a:rPr kumimoji="1" lang="ja-JP" altLang="en-US"/>
              <a:t>報告目次</a:t>
            </a:r>
          </a:p>
        </p:txBody>
      </p:sp>
      <p:sp>
        <p:nvSpPr>
          <p:cNvPr id="3" name="コンテンツ プレースホルダー 2">
            <a:extLst>
              <a:ext uri="{FF2B5EF4-FFF2-40B4-BE49-F238E27FC236}">
                <a16:creationId xmlns:a16="http://schemas.microsoft.com/office/drawing/2014/main" id="{5D66C53C-4B15-6D03-AD5A-217102E2CA29}"/>
              </a:ext>
            </a:extLst>
          </p:cNvPr>
          <p:cNvSpPr>
            <a:spLocks noGrp="1"/>
          </p:cNvSpPr>
          <p:nvPr>
            <p:ph idx="1"/>
          </p:nvPr>
        </p:nvSpPr>
        <p:spPr>
          <a:xfrm>
            <a:off x="838200" y="1825625"/>
            <a:ext cx="10515600" cy="5193740"/>
          </a:xfrm>
        </p:spPr>
        <p:txBody>
          <a:bodyPr/>
          <a:lstStyle/>
          <a:p>
            <a:r>
              <a:rPr kumimoji="1" lang="en-US" altLang="ja-JP" b="1"/>
              <a:t>1.</a:t>
            </a:r>
            <a:r>
              <a:rPr kumimoji="1" lang="ja-JP" altLang="en-US" b="1"/>
              <a:t>調査目的</a:t>
            </a:r>
            <a:endParaRPr kumimoji="1" lang="en-US" altLang="ja-JP" b="1"/>
          </a:p>
          <a:p>
            <a:r>
              <a:rPr kumimoji="1" lang="en-US" altLang="ja-JP" b="1"/>
              <a:t>2.</a:t>
            </a:r>
            <a:r>
              <a:rPr kumimoji="1" lang="ja-JP" altLang="en-US" b="1"/>
              <a:t>横浜中華街概要</a:t>
            </a:r>
            <a:endParaRPr kumimoji="1" lang="en-US" altLang="ja-JP" b="1"/>
          </a:p>
          <a:p>
            <a:r>
              <a:rPr kumimoji="1" lang="en-US" altLang="ja-JP" b="1"/>
              <a:t>3.</a:t>
            </a:r>
            <a:r>
              <a:rPr kumimoji="1" lang="ja-JP" altLang="en-US" b="1"/>
              <a:t>横浜中華街基本統計</a:t>
            </a:r>
            <a:endParaRPr kumimoji="1" lang="en-US" altLang="ja-JP" b="1"/>
          </a:p>
          <a:p>
            <a:r>
              <a:rPr kumimoji="1" lang="en-US" altLang="ja-JP" b="1"/>
              <a:t>4.</a:t>
            </a:r>
            <a:r>
              <a:rPr kumimoji="1" lang="ja-JP" altLang="en-US" b="1"/>
              <a:t>概要及び基本統計から予測できる仮説について</a:t>
            </a:r>
            <a:endParaRPr kumimoji="1" lang="en-US" altLang="ja-JP" b="1"/>
          </a:p>
          <a:p>
            <a:r>
              <a:rPr kumimoji="1" lang="en-US" altLang="ja-JP" b="1"/>
              <a:t>5.</a:t>
            </a:r>
            <a:r>
              <a:rPr kumimoji="1" lang="ja-JP" altLang="en-US" b="1"/>
              <a:t>調査結果</a:t>
            </a:r>
            <a:endParaRPr kumimoji="1" lang="en-US" altLang="ja-JP" b="1"/>
          </a:p>
          <a:p>
            <a:r>
              <a:rPr kumimoji="1" lang="en-US" altLang="ja-JP" b="1"/>
              <a:t>6.</a:t>
            </a:r>
            <a:r>
              <a:rPr kumimoji="1" lang="ja-JP" altLang="en-US" b="1"/>
              <a:t>結果分析及び考察</a:t>
            </a:r>
            <a:endParaRPr kumimoji="1" lang="en-US" altLang="ja-JP" b="1"/>
          </a:p>
          <a:p>
            <a:r>
              <a:rPr kumimoji="1" lang="en-US" altLang="ja-JP" b="1"/>
              <a:t>7.</a:t>
            </a:r>
            <a:r>
              <a:rPr kumimoji="1" lang="ja-JP" altLang="en-US" b="1"/>
              <a:t>結論および総評</a:t>
            </a:r>
            <a:endParaRPr kumimoji="1" lang="en-US" altLang="ja-JP" b="1"/>
          </a:p>
          <a:p>
            <a:endParaRPr kumimoji="1" lang="ja-JP" altLang="en-US"/>
          </a:p>
        </p:txBody>
      </p:sp>
    </p:spTree>
    <p:extLst>
      <p:ext uri="{BB962C8B-B14F-4D97-AF65-F5344CB8AC3E}">
        <p14:creationId xmlns:p14="http://schemas.microsoft.com/office/powerpoint/2010/main" val="2339016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24EAEB-8269-0BD9-B02C-8C2589BC0FDA}"/>
              </a:ext>
            </a:extLst>
          </p:cNvPr>
          <p:cNvSpPr>
            <a:spLocks noGrp="1"/>
          </p:cNvSpPr>
          <p:nvPr>
            <p:ph type="title"/>
          </p:nvPr>
        </p:nvSpPr>
        <p:spPr>
          <a:xfrm>
            <a:off x="367552" y="187138"/>
            <a:ext cx="10515600" cy="1325563"/>
          </a:xfrm>
        </p:spPr>
        <p:txBody>
          <a:bodyPr/>
          <a:lstStyle/>
          <a:p>
            <a:r>
              <a:rPr kumimoji="1" lang="ja-JP" altLang="en-US" b="1"/>
              <a:t>調査結果分析</a:t>
            </a:r>
          </a:p>
        </p:txBody>
      </p:sp>
      <p:sp>
        <p:nvSpPr>
          <p:cNvPr id="3" name="コンテンツ プレースホルダー 2">
            <a:extLst>
              <a:ext uri="{FF2B5EF4-FFF2-40B4-BE49-F238E27FC236}">
                <a16:creationId xmlns:a16="http://schemas.microsoft.com/office/drawing/2014/main" id="{73582B49-98CA-AE56-141D-76144B58F52F}"/>
              </a:ext>
            </a:extLst>
          </p:cNvPr>
          <p:cNvSpPr>
            <a:spLocks noGrp="1"/>
          </p:cNvSpPr>
          <p:nvPr>
            <p:ph idx="1"/>
          </p:nvPr>
        </p:nvSpPr>
        <p:spPr>
          <a:xfrm>
            <a:off x="838200" y="1220093"/>
            <a:ext cx="10515600" cy="5451843"/>
          </a:xfrm>
        </p:spPr>
        <p:txBody>
          <a:bodyPr lIns="109728" tIns="109728" rIns="109728" bIns="91440" anchor="t"/>
          <a:lstStyle/>
          <a:p>
            <a:r>
              <a:rPr kumimoji="1" lang="ja-JP" altLang="en-US" b="1"/>
              <a:t>中華文化やその生活様式は既に浸透しきっており、日本の住む環境とは異なっていた。</a:t>
            </a:r>
            <a:endParaRPr kumimoji="1" lang="en-US" altLang="ja-JP" b="1"/>
          </a:p>
          <a:p>
            <a:r>
              <a:rPr kumimoji="1" lang="ja-JP" altLang="en-US" b="1"/>
              <a:t>食べ歩きよりも食べ放題に魅力を変えている印象を受けた。昼食べ歩きのできない中年層に向け売上を上げる目的があると推測できる。</a:t>
            </a:r>
            <a:endParaRPr lang="ja-JP" altLang="en-US" b="1">
              <a:ea typeface="Meiryo"/>
            </a:endParaRPr>
          </a:p>
          <a:p>
            <a:r>
              <a:rPr kumimoji="1" lang="ja-JP" altLang="en-US" b="1"/>
              <a:t>また歩行者流動量調査に基づく結果から、食べ歩きができる昼だけでなく、夜の街でも集客を図る目的があると考えられる。</a:t>
            </a:r>
            <a:endParaRPr lang="en-US" altLang="ja-JP" b="1">
              <a:ea typeface="Meiryo"/>
            </a:endParaRPr>
          </a:p>
          <a:p>
            <a:pPr>
              <a:lnSpc>
                <a:spcPct val="113999"/>
              </a:lnSpc>
            </a:pPr>
            <a:r>
              <a:rPr lang="ja-JP" altLang="en-US" b="1">
                <a:ea typeface="Meiryo"/>
              </a:rPr>
              <a:t>占い店が多く存在することからコロナ禍によって占いの需要が高まっていることがわかる。</a:t>
            </a:r>
            <a:endParaRPr lang="ja-JP" altLang="en-US" b="1" dirty="0">
              <a:ea typeface="Meiryo"/>
            </a:endParaRPr>
          </a:p>
          <a:p>
            <a:pPr marL="0" indent="0">
              <a:lnSpc>
                <a:spcPct val="113999"/>
              </a:lnSpc>
              <a:buNone/>
            </a:pPr>
            <a:endParaRPr lang="ja-JP" altLang="en-US" b="1" dirty="0">
              <a:ea typeface="Meiryo"/>
            </a:endParaRPr>
          </a:p>
          <a:p>
            <a:pPr marL="0" indent="0">
              <a:buNone/>
            </a:pPr>
            <a:endParaRPr lang="en-US" altLang="ja-JP" b="1">
              <a:ea typeface="Meiryo"/>
            </a:endParaRPr>
          </a:p>
        </p:txBody>
      </p:sp>
    </p:spTree>
    <p:extLst>
      <p:ext uri="{BB962C8B-B14F-4D97-AF65-F5344CB8AC3E}">
        <p14:creationId xmlns:p14="http://schemas.microsoft.com/office/powerpoint/2010/main" val="2286859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00A9F2-A428-123C-A226-F539706BCCB4}"/>
              </a:ext>
            </a:extLst>
          </p:cNvPr>
          <p:cNvSpPr>
            <a:spLocks noGrp="1"/>
          </p:cNvSpPr>
          <p:nvPr>
            <p:ph type="title"/>
          </p:nvPr>
        </p:nvSpPr>
        <p:spPr/>
        <p:txBody>
          <a:bodyPr/>
          <a:lstStyle/>
          <a:p>
            <a:r>
              <a:rPr kumimoji="1" lang="ja-JP" altLang="en-US" b="1"/>
              <a:t>結論</a:t>
            </a:r>
          </a:p>
        </p:txBody>
      </p:sp>
      <p:sp>
        <p:nvSpPr>
          <p:cNvPr id="3" name="コンテンツ プレースホルダー 2">
            <a:extLst>
              <a:ext uri="{FF2B5EF4-FFF2-40B4-BE49-F238E27FC236}">
                <a16:creationId xmlns:a16="http://schemas.microsoft.com/office/drawing/2014/main" id="{FB28ED54-9EE1-A7D8-F0DB-A22A5F2E3205}"/>
              </a:ext>
            </a:extLst>
          </p:cNvPr>
          <p:cNvSpPr>
            <a:spLocks noGrp="1"/>
          </p:cNvSpPr>
          <p:nvPr>
            <p:ph idx="1"/>
          </p:nvPr>
        </p:nvSpPr>
        <p:spPr>
          <a:xfrm>
            <a:off x="838200" y="1825625"/>
            <a:ext cx="10515600" cy="4814325"/>
          </a:xfrm>
        </p:spPr>
        <p:txBody>
          <a:bodyPr lIns="109728" tIns="109728" rIns="109728" bIns="91440" anchor="t"/>
          <a:lstStyle/>
          <a:p>
            <a:r>
              <a:rPr kumimoji="1" lang="ja-JP" altLang="en-US" sz="3600" b="1"/>
              <a:t>横浜中華街は、日本の様式とは全く別の中華の生活様式が浸透しきったエリアである。</a:t>
            </a:r>
            <a:endParaRPr kumimoji="1" lang="en-US" altLang="ja-JP" sz="3600" b="1"/>
          </a:p>
          <a:p>
            <a:r>
              <a:rPr kumimoji="1" lang="ja-JP" altLang="en-US" sz="3600" b="1"/>
              <a:t>横浜中華街には、夜の街の集客率を上げつつ、昼食べ歩きできない中年層向けの食べ放題戦略が練られている。</a:t>
            </a:r>
          </a:p>
          <a:p>
            <a:pPr>
              <a:lnSpc>
                <a:spcPct val="113999"/>
              </a:lnSpc>
            </a:pPr>
            <a:r>
              <a:rPr lang="ja-JP" altLang="en-US" sz="3600" b="1">
                <a:ea typeface="Meiryo"/>
              </a:rPr>
              <a:t>愛莉がメディアに取り上げられたことやコロナ禍の占いブームによって占い店が増えている。</a:t>
            </a:r>
            <a:endParaRPr lang="ja-JP" altLang="en-US" sz="3600" b="1" dirty="0">
              <a:ea typeface="Meiryo"/>
            </a:endParaRPr>
          </a:p>
        </p:txBody>
      </p:sp>
    </p:spTree>
    <p:extLst>
      <p:ext uri="{BB962C8B-B14F-4D97-AF65-F5344CB8AC3E}">
        <p14:creationId xmlns:p14="http://schemas.microsoft.com/office/powerpoint/2010/main" val="418751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E0E140-B64C-13CE-3CE2-F601E07087A3}"/>
              </a:ext>
            </a:extLst>
          </p:cNvPr>
          <p:cNvSpPr>
            <a:spLocks noGrp="1"/>
          </p:cNvSpPr>
          <p:nvPr>
            <p:ph type="title"/>
          </p:nvPr>
        </p:nvSpPr>
        <p:spPr/>
        <p:txBody>
          <a:bodyPr/>
          <a:lstStyle/>
          <a:p>
            <a:r>
              <a:rPr kumimoji="1" lang="ja-JP" altLang="en-US"/>
              <a:t>調査目的</a:t>
            </a:r>
          </a:p>
        </p:txBody>
      </p:sp>
      <p:sp>
        <p:nvSpPr>
          <p:cNvPr id="3" name="コンテンツ プレースホルダー 2">
            <a:extLst>
              <a:ext uri="{FF2B5EF4-FFF2-40B4-BE49-F238E27FC236}">
                <a16:creationId xmlns:a16="http://schemas.microsoft.com/office/drawing/2014/main" id="{223E6049-B2D9-9EF4-6556-5BAF367D8ADF}"/>
              </a:ext>
            </a:extLst>
          </p:cNvPr>
          <p:cNvSpPr>
            <a:spLocks noGrp="1"/>
          </p:cNvSpPr>
          <p:nvPr>
            <p:ph idx="1"/>
          </p:nvPr>
        </p:nvSpPr>
        <p:spPr>
          <a:xfrm>
            <a:off x="838200" y="4424082"/>
            <a:ext cx="10515600" cy="1752880"/>
          </a:xfrm>
        </p:spPr>
        <p:txBody>
          <a:bodyPr/>
          <a:lstStyle/>
          <a:p>
            <a:r>
              <a:rPr kumimoji="1" lang="ja-JP" altLang="en-US" b="1"/>
              <a:t>「横浜を見て横濱を学ぶ」を調査テーマに据え、トライアングル・プロジェクトの第</a:t>
            </a:r>
            <a:r>
              <a:rPr kumimoji="1" lang="en-US" altLang="ja-JP" b="1"/>
              <a:t>1</a:t>
            </a:r>
            <a:r>
              <a:rPr kumimoji="1" lang="ja-JP" altLang="en-US" b="1"/>
              <a:t>回目の</a:t>
            </a:r>
            <a:r>
              <a:rPr kumimoji="1" lang="en-US" altLang="ja-JP" b="1"/>
              <a:t>FW</a:t>
            </a:r>
            <a:r>
              <a:rPr kumimoji="1" lang="ja-JP" altLang="en-US" b="1"/>
              <a:t>として横浜が歴史的・文化的な特徴を持った街であることを知る。</a:t>
            </a:r>
          </a:p>
        </p:txBody>
      </p:sp>
    </p:spTree>
    <p:extLst>
      <p:ext uri="{BB962C8B-B14F-4D97-AF65-F5344CB8AC3E}">
        <p14:creationId xmlns:p14="http://schemas.microsoft.com/office/powerpoint/2010/main" val="206790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F4B10F-0921-D585-CF14-74A21EC34A34}"/>
              </a:ext>
            </a:extLst>
          </p:cNvPr>
          <p:cNvSpPr>
            <a:spLocks noGrp="1"/>
          </p:cNvSpPr>
          <p:nvPr>
            <p:ph type="title"/>
          </p:nvPr>
        </p:nvSpPr>
        <p:spPr/>
        <p:txBody>
          <a:bodyPr/>
          <a:lstStyle/>
          <a:p>
            <a:r>
              <a:rPr kumimoji="1" lang="ja-JP" altLang="en-US" b="1"/>
              <a:t>横浜中華街概要</a:t>
            </a:r>
          </a:p>
        </p:txBody>
      </p:sp>
      <p:sp>
        <p:nvSpPr>
          <p:cNvPr id="3" name="コンテンツ プレースホルダー 2">
            <a:extLst>
              <a:ext uri="{FF2B5EF4-FFF2-40B4-BE49-F238E27FC236}">
                <a16:creationId xmlns:a16="http://schemas.microsoft.com/office/drawing/2014/main" id="{4380B440-184A-3759-57FA-0AD5A2538A2F}"/>
              </a:ext>
            </a:extLst>
          </p:cNvPr>
          <p:cNvSpPr>
            <a:spLocks noGrp="1"/>
          </p:cNvSpPr>
          <p:nvPr>
            <p:ph idx="1"/>
          </p:nvPr>
        </p:nvSpPr>
        <p:spPr/>
        <p:txBody>
          <a:bodyPr lIns="109728" tIns="109728" rIns="109728" bIns="91440" anchor="t"/>
          <a:lstStyle/>
          <a:p>
            <a:pPr marL="0" indent="0">
              <a:buNone/>
            </a:pPr>
            <a:r>
              <a:rPr kumimoji="1" lang="ja-JP" altLang="en-US" sz="4000" b="1"/>
              <a:t>・横浜中華街起源</a:t>
            </a:r>
            <a:endParaRPr kumimoji="1" lang="en-US" altLang="ja-JP" sz="4000" b="1"/>
          </a:p>
          <a:p>
            <a:pPr marL="0" indent="0">
              <a:buNone/>
            </a:pPr>
            <a:r>
              <a:rPr kumimoji="1" lang="ja-JP" altLang="en-US" sz="4000" b="1"/>
              <a:t>・現中華街の状態</a:t>
            </a:r>
            <a:endParaRPr kumimoji="1" lang="en-US" altLang="ja-JP" sz="4000" b="1"/>
          </a:p>
          <a:p>
            <a:pPr marL="0" indent="0">
              <a:buNone/>
            </a:pPr>
            <a:endParaRPr lang="ja-JP" altLang="en-US" sz="4000" b="1" dirty="0">
              <a:ea typeface="Meiryo"/>
            </a:endParaRPr>
          </a:p>
        </p:txBody>
      </p:sp>
    </p:spTree>
    <p:extLst>
      <p:ext uri="{BB962C8B-B14F-4D97-AF65-F5344CB8AC3E}">
        <p14:creationId xmlns:p14="http://schemas.microsoft.com/office/powerpoint/2010/main" val="1788772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574086-9A64-AD3A-33F4-73C3AFA7AACC}"/>
              </a:ext>
            </a:extLst>
          </p:cNvPr>
          <p:cNvSpPr>
            <a:spLocks noGrp="1"/>
          </p:cNvSpPr>
          <p:nvPr>
            <p:ph type="title"/>
          </p:nvPr>
        </p:nvSpPr>
        <p:spPr>
          <a:xfrm>
            <a:off x="448235" y="163419"/>
            <a:ext cx="10515600" cy="1325563"/>
          </a:xfrm>
        </p:spPr>
        <p:txBody>
          <a:bodyPr/>
          <a:lstStyle/>
          <a:p>
            <a:r>
              <a:rPr kumimoji="1" lang="ja-JP" altLang="en-US" b="1"/>
              <a:t>横浜中華街の起源</a:t>
            </a:r>
          </a:p>
        </p:txBody>
      </p:sp>
      <p:sp>
        <p:nvSpPr>
          <p:cNvPr id="3" name="コンテンツ プレースホルダー 2">
            <a:extLst>
              <a:ext uri="{FF2B5EF4-FFF2-40B4-BE49-F238E27FC236}">
                <a16:creationId xmlns:a16="http://schemas.microsoft.com/office/drawing/2014/main" id="{6CBE990F-1015-6017-F2D5-BE7A8B269A4D}"/>
              </a:ext>
            </a:extLst>
          </p:cNvPr>
          <p:cNvSpPr>
            <a:spLocks noGrp="1"/>
          </p:cNvSpPr>
          <p:nvPr>
            <p:ph idx="1"/>
          </p:nvPr>
        </p:nvSpPr>
        <p:spPr>
          <a:xfrm>
            <a:off x="448235" y="1250577"/>
            <a:ext cx="10515600" cy="5607423"/>
          </a:xfrm>
        </p:spPr>
        <p:txBody>
          <a:bodyPr/>
          <a:lstStyle/>
          <a:p>
            <a:pPr marL="0" indent="0">
              <a:buNone/>
            </a:pPr>
            <a:r>
              <a:rPr kumimoji="1" lang="ja-JP" altLang="en-US" sz="2800" b="1"/>
              <a:t>ペリー来航による、横浜開港（</a:t>
            </a:r>
            <a:r>
              <a:rPr kumimoji="1" lang="en-US" altLang="ja-JP" sz="2800" b="1"/>
              <a:t>1853</a:t>
            </a:r>
            <a:r>
              <a:rPr kumimoji="1" lang="ja-JP" altLang="en-US" sz="2800" b="1"/>
              <a:t>年）</a:t>
            </a:r>
            <a:endParaRPr lang="en-US" altLang="ja-JP" sz="2800" b="1"/>
          </a:p>
          <a:p>
            <a:pPr marL="0" indent="0">
              <a:buNone/>
            </a:pPr>
            <a:r>
              <a:rPr lang="ja-JP" altLang="en-US" sz="2800" b="1"/>
              <a:t>日本人と外国人の翻訳役（</a:t>
            </a:r>
            <a:r>
              <a:rPr kumimoji="1" lang="ja-JP" altLang="en-US" b="1"/>
              <a:t>華僑</a:t>
            </a:r>
            <a:r>
              <a:rPr lang="ja-JP" altLang="en-US" sz="2800" b="1"/>
              <a:t>）のため中華人が日本に来航。</a:t>
            </a:r>
            <a:endParaRPr lang="en-US" altLang="ja-JP" sz="2800" b="1"/>
          </a:p>
          <a:p>
            <a:pPr marL="0" indent="0">
              <a:buNone/>
            </a:pPr>
            <a:r>
              <a:rPr lang="ja-JP" altLang="en-US" b="1"/>
              <a:t>（</a:t>
            </a:r>
            <a:r>
              <a:rPr lang="en-US" altLang="ja-JP" b="1"/>
              <a:t>1859</a:t>
            </a:r>
            <a:r>
              <a:rPr lang="ja-JP" altLang="en-US" b="1"/>
              <a:t>年）</a:t>
            </a:r>
            <a:endParaRPr kumimoji="1" lang="en-US" altLang="ja-JP" sz="2800" b="1"/>
          </a:p>
          <a:p>
            <a:pPr marL="0" indent="0">
              <a:buNone/>
            </a:pPr>
            <a:r>
              <a:rPr lang="ja-JP" altLang="en-US" sz="2800" b="1"/>
              <a:t>翻訳以外の関係のない中華人が横浜に流入</a:t>
            </a:r>
            <a:r>
              <a:rPr lang="ja-JP" altLang="en-US" b="1"/>
              <a:t>（年月不明）</a:t>
            </a:r>
            <a:endParaRPr lang="en-US" altLang="ja-JP" sz="2800" b="1"/>
          </a:p>
          <a:p>
            <a:pPr marL="0" indent="0">
              <a:buNone/>
            </a:pPr>
            <a:r>
              <a:rPr kumimoji="1" lang="ja-JP" altLang="en-US" b="1"/>
              <a:t>その後横浜新田に華僑を含めたチャイナタウンが形成。</a:t>
            </a:r>
            <a:endParaRPr kumimoji="1" lang="en-US" altLang="ja-JP" b="1"/>
          </a:p>
          <a:p>
            <a:pPr marL="0" indent="0">
              <a:buNone/>
            </a:pPr>
            <a:endParaRPr kumimoji="1" lang="en-US" altLang="ja-JP" b="1"/>
          </a:p>
          <a:p>
            <a:pPr marL="0" indent="0">
              <a:buNone/>
            </a:pPr>
            <a:r>
              <a:rPr lang="ja-JP" altLang="en-US" sz="2800" b="1"/>
              <a:t>三把刀による、旧中華街の形成。</a:t>
            </a:r>
            <a:endParaRPr lang="en-US" altLang="ja-JP" sz="2800" b="1"/>
          </a:p>
          <a:p>
            <a:endParaRPr kumimoji="1" lang="en-US" altLang="ja-JP" sz="2800" b="1"/>
          </a:p>
          <a:p>
            <a:pPr marL="0" indent="0">
              <a:buNone/>
            </a:pPr>
            <a:r>
              <a:rPr lang="ja-JP" altLang="en-US" sz="2800" b="1"/>
              <a:t>現在のフードタウンである横浜中華街が形成。</a:t>
            </a:r>
            <a:endParaRPr kumimoji="1" lang="ja-JP" altLang="en-US" sz="2800" b="1"/>
          </a:p>
        </p:txBody>
      </p:sp>
    </p:spTree>
    <p:extLst>
      <p:ext uri="{BB962C8B-B14F-4D97-AF65-F5344CB8AC3E}">
        <p14:creationId xmlns:p14="http://schemas.microsoft.com/office/powerpoint/2010/main" val="3190650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D9EEAE-1808-D4A0-D9E4-E3D12871A431}"/>
              </a:ext>
            </a:extLst>
          </p:cNvPr>
          <p:cNvSpPr>
            <a:spLocks noGrp="1"/>
          </p:cNvSpPr>
          <p:nvPr>
            <p:ph type="title"/>
          </p:nvPr>
        </p:nvSpPr>
        <p:spPr/>
        <p:txBody>
          <a:bodyPr/>
          <a:lstStyle/>
          <a:p>
            <a:r>
              <a:rPr kumimoji="1" lang="ja-JP" altLang="en-US"/>
              <a:t>旧横浜中華街（横浜開港記念館所蔵）</a:t>
            </a:r>
          </a:p>
        </p:txBody>
      </p:sp>
      <p:pic>
        <p:nvPicPr>
          <p:cNvPr id="4" name="コンテンツ プレースホルダー 4">
            <a:extLst>
              <a:ext uri="{FF2B5EF4-FFF2-40B4-BE49-F238E27FC236}">
                <a16:creationId xmlns:a16="http://schemas.microsoft.com/office/drawing/2014/main" id="{7A345AAE-1B08-0BD2-99A3-835F57D336D9}"/>
              </a:ext>
            </a:extLst>
          </p:cNvPr>
          <p:cNvPicPr>
            <a:picLocks noGrp="1" noChangeAspect="1"/>
          </p:cNvPicPr>
          <p:nvPr>
            <p:ph idx="1"/>
          </p:nvPr>
        </p:nvPicPr>
        <p:blipFill rotWithShape="1">
          <a:blip r:embed="rId2"/>
          <a:srcRect l="20563" t="40377" r="55630" b="28975"/>
          <a:stretch/>
        </p:blipFill>
        <p:spPr>
          <a:xfrm>
            <a:off x="2705100" y="1811711"/>
            <a:ext cx="6781799" cy="4910957"/>
          </a:xfrm>
        </p:spPr>
      </p:pic>
    </p:spTree>
    <p:extLst>
      <p:ext uri="{BB962C8B-B14F-4D97-AF65-F5344CB8AC3E}">
        <p14:creationId xmlns:p14="http://schemas.microsoft.com/office/powerpoint/2010/main" val="2715553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65"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 name="コンテンツ プレースホルダー 2">
            <a:extLst>
              <a:ext uri="{FF2B5EF4-FFF2-40B4-BE49-F238E27FC236}">
                <a16:creationId xmlns:a16="http://schemas.microsoft.com/office/drawing/2014/main" id="{4751C7D5-EEB6-73D9-47AA-13C891978682}"/>
              </a:ext>
            </a:extLst>
          </p:cNvPr>
          <p:cNvSpPr>
            <a:spLocks noGrp="1"/>
          </p:cNvSpPr>
          <p:nvPr>
            <p:ph idx="1"/>
          </p:nvPr>
        </p:nvSpPr>
        <p:spPr>
          <a:xfrm>
            <a:off x="692844" y="2758660"/>
            <a:ext cx="4987809" cy="1905590"/>
          </a:xfrm>
        </p:spPr>
        <p:txBody>
          <a:bodyPr>
            <a:normAutofit/>
          </a:bodyPr>
          <a:lstStyle/>
          <a:p>
            <a:pPr marL="0" indent="0">
              <a:buNone/>
            </a:pPr>
            <a:r>
              <a:rPr kumimoji="1" lang="ja-JP" altLang="en-US" b="1"/>
              <a:t>現在の横浜中華街の写真。</a:t>
            </a:r>
            <a:endParaRPr kumimoji="1" lang="en-US" altLang="ja-JP" b="1"/>
          </a:p>
          <a:p>
            <a:pPr marL="0" indent="0">
              <a:buNone/>
            </a:pPr>
            <a:r>
              <a:rPr kumimoji="1" lang="ja-JP" altLang="en-US" b="1"/>
              <a:t>飲食店が多く立ち並んでいる。</a:t>
            </a:r>
          </a:p>
        </p:txBody>
      </p:sp>
      <p:grpSp>
        <p:nvGrpSpPr>
          <p:cNvPr id="66" name="Top left">
            <a:extLst>
              <a:ext uri="{FF2B5EF4-FFF2-40B4-BE49-F238E27FC236}">
                <a16:creationId xmlns:a16="http://schemas.microsoft.com/office/drawing/2014/main" id="{A258A097-6133-4B30-BEEA-8B01FC075C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67" name="Freeform: Shape 14">
              <a:extLst>
                <a:ext uri="{FF2B5EF4-FFF2-40B4-BE49-F238E27FC236}">
                  <a16:creationId xmlns:a16="http://schemas.microsoft.com/office/drawing/2014/main" id="{6443760F-17EA-42FD-B5B5-F28B74D7F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68" name="Freeform: Shape 15">
              <a:extLst>
                <a:ext uri="{FF2B5EF4-FFF2-40B4-BE49-F238E27FC236}">
                  <a16:creationId xmlns:a16="http://schemas.microsoft.com/office/drawing/2014/main" id="{4EB72FEE-D2F8-4B74-8D9B-E6D9C9C0B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69" name="Freeform: Shape 16">
              <a:extLst>
                <a:ext uri="{FF2B5EF4-FFF2-40B4-BE49-F238E27FC236}">
                  <a16:creationId xmlns:a16="http://schemas.microsoft.com/office/drawing/2014/main" id="{DE7AEDBA-CEF0-40CA-8E09-7A0C37685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70" name="Freeform: Shape 17">
              <a:extLst>
                <a:ext uri="{FF2B5EF4-FFF2-40B4-BE49-F238E27FC236}">
                  <a16:creationId xmlns:a16="http://schemas.microsoft.com/office/drawing/2014/main" id="{22D507F9-A9F3-4E1A-83D8-FDDF036E3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71" name="Freeform: Shape 18">
              <a:extLst>
                <a:ext uri="{FF2B5EF4-FFF2-40B4-BE49-F238E27FC236}">
                  <a16:creationId xmlns:a16="http://schemas.microsoft.com/office/drawing/2014/main" id="{6DAC39B7-68A7-46E9-91C9-640439DBC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72" name="Freeform: Shape 19">
              <a:extLst>
                <a:ext uri="{FF2B5EF4-FFF2-40B4-BE49-F238E27FC236}">
                  <a16:creationId xmlns:a16="http://schemas.microsoft.com/office/drawing/2014/main" id="{D67B354C-E76E-4897-B55A-62A488BAC5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73" name="Freeform: Shape 20">
              <a:extLst>
                <a:ext uri="{FF2B5EF4-FFF2-40B4-BE49-F238E27FC236}">
                  <a16:creationId xmlns:a16="http://schemas.microsoft.com/office/drawing/2014/main" id="{86DB6361-8FFC-4F23-8355-A1018756B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74" name="Freeform: Shape 21">
              <a:extLst>
                <a:ext uri="{FF2B5EF4-FFF2-40B4-BE49-F238E27FC236}">
                  <a16:creationId xmlns:a16="http://schemas.microsoft.com/office/drawing/2014/main" id="{91AEC79A-5C3D-423E-A82A-2CC4B7BEB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a:p>
          </p:txBody>
        </p:sp>
      </p:grpSp>
      <p:pic>
        <p:nvPicPr>
          <p:cNvPr id="4" name="図 3" descr="店の前を歩く人々&#10;&#10;中程度の精度で自動的に生成された説明">
            <a:extLst>
              <a:ext uri="{FF2B5EF4-FFF2-40B4-BE49-F238E27FC236}">
                <a16:creationId xmlns:a16="http://schemas.microsoft.com/office/drawing/2014/main" id="{44FDBD2E-CE2B-F527-4828-2A3D6AC4E3B0}"/>
              </a:ext>
            </a:extLst>
          </p:cNvPr>
          <p:cNvPicPr>
            <a:picLocks noChangeAspect="1"/>
          </p:cNvPicPr>
          <p:nvPr/>
        </p:nvPicPr>
        <p:blipFill rotWithShape="1">
          <a:blip r:embed="rId2">
            <a:extLst>
              <a:ext uri="{28A0092B-C50C-407E-A947-70E740481C1C}">
                <a14:useLocalDpi xmlns:a14="http://schemas.microsoft.com/office/drawing/2010/main" val="0"/>
              </a:ext>
            </a:extLst>
          </a:blip>
          <a:srcRect l="38904" r="32971" b="1"/>
          <a:stretch/>
        </p:blipFill>
        <p:spPr>
          <a:xfrm>
            <a:off x="6609644" y="393103"/>
            <a:ext cx="2577828" cy="5393403"/>
          </a:xfrm>
          <a:custGeom>
            <a:avLst/>
            <a:gdLst/>
            <a:ahLst/>
            <a:cxnLst/>
            <a:rect l="l" t="t" r="r" b="b"/>
            <a:pathLst>
              <a:path w="2696701" h="5393403">
                <a:moveTo>
                  <a:pt x="2696701" y="0"/>
                </a:moveTo>
                <a:lnTo>
                  <a:pt x="2696701" y="5393403"/>
                </a:lnTo>
                <a:cubicBezTo>
                  <a:pt x="1207335" y="5393403"/>
                  <a:pt x="0" y="4186068"/>
                  <a:pt x="0" y="2696702"/>
                </a:cubicBezTo>
                <a:cubicBezTo>
                  <a:pt x="0" y="1207335"/>
                  <a:pt x="1207335" y="0"/>
                  <a:pt x="2696701" y="0"/>
                </a:cubicBezTo>
                <a:close/>
              </a:path>
            </a:pathLst>
          </a:custGeom>
        </p:spPr>
      </p:pic>
      <p:pic>
        <p:nvPicPr>
          <p:cNvPr id="5" name="図 4" descr="忙しい歩道で歩いている女性&#10;&#10;中程度の精度で自動的に生成された説明">
            <a:extLst>
              <a:ext uri="{FF2B5EF4-FFF2-40B4-BE49-F238E27FC236}">
                <a16:creationId xmlns:a16="http://schemas.microsoft.com/office/drawing/2014/main" id="{7BC9131C-84E4-7CDB-7770-6BF7BEDED967}"/>
              </a:ext>
            </a:extLst>
          </p:cNvPr>
          <p:cNvPicPr>
            <a:picLocks noChangeAspect="1"/>
          </p:cNvPicPr>
          <p:nvPr/>
        </p:nvPicPr>
        <p:blipFill rotWithShape="1">
          <a:blip r:embed="rId3">
            <a:extLst>
              <a:ext uri="{28A0092B-C50C-407E-A947-70E740481C1C}">
                <a14:useLocalDpi xmlns:a14="http://schemas.microsoft.com/office/drawing/2010/main" val="0"/>
              </a:ext>
            </a:extLst>
          </a:blip>
          <a:srcRect l="649" r="10466" b="4"/>
          <a:stretch/>
        </p:blipFill>
        <p:spPr>
          <a:xfrm>
            <a:off x="9187471" y="393103"/>
            <a:ext cx="2696701" cy="5393402"/>
          </a:xfrm>
          <a:custGeom>
            <a:avLst/>
            <a:gdLst/>
            <a:ahLst/>
            <a:cxnLst/>
            <a:rect l="l" t="t" r="r" b="b"/>
            <a:pathLst>
              <a:path w="2628900" h="5257800">
                <a:moveTo>
                  <a:pt x="0" y="0"/>
                </a:moveTo>
                <a:cubicBezTo>
                  <a:pt x="1451920" y="0"/>
                  <a:pt x="2628900" y="1176980"/>
                  <a:pt x="2628900" y="2628900"/>
                </a:cubicBezTo>
                <a:cubicBezTo>
                  <a:pt x="2628900" y="4080820"/>
                  <a:pt x="1451920" y="5257800"/>
                  <a:pt x="0" y="5257800"/>
                </a:cubicBezTo>
                <a:close/>
              </a:path>
            </a:pathLst>
          </a:custGeom>
        </p:spPr>
      </p:pic>
      <p:grpSp>
        <p:nvGrpSpPr>
          <p:cNvPr id="75" name="Cross">
            <a:extLst>
              <a:ext uri="{FF2B5EF4-FFF2-40B4-BE49-F238E27FC236}">
                <a16:creationId xmlns:a16="http://schemas.microsoft.com/office/drawing/2014/main" id="{5E7E5269-5E04-41C9-9AED-86EE6945E9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05587" y="2977859"/>
            <a:ext cx="118872" cy="118872"/>
            <a:chOff x="1175347" y="3733800"/>
            <a:chExt cx="118872" cy="118872"/>
          </a:xfrm>
        </p:grpSpPr>
        <p:cxnSp>
          <p:nvCxnSpPr>
            <p:cNvPr id="25" name="Straight Connector 24">
              <a:extLst>
                <a:ext uri="{FF2B5EF4-FFF2-40B4-BE49-F238E27FC236}">
                  <a16:creationId xmlns:a16="http://schemas.microsoft.com/office/drawing/2014/main" id="{7F0457EA-B3E7-4288-A668-411A211E0A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6" name="Straight Connector 25">
              <a:extLst>
                <a:ext uri="{FF2B5EF4-FFF2-40B4-BE49-F238E27FC236}">
                  <a16:creationId xmlns:a16="http://schemas.microsoft.com/office/drawing/2014/main" id="{E169EB24-FAD9-40C5-8427-87969C846C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77" name="Bottom Right">
            <a:extLst>
              <a:ext uri="{FF2B5EF4-FFF2-40B4-BE49-F238E27FC236}">
                <a16:creationId xmlns:a16="http://schemas.microsoft.com/office/drawing/2014/main" id="{D2110373-A745-4253-8815-AF86BCF883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78" name="Freeform: Shape 28">
              <a:extLst>
                <a:ext uri="{FF2B5EF4-FFF2-40B4-BE49-F238E27FC236}">
                  <a16:creationId xmlns:a16="http://schemas.microsoft.com/office/drawing/2014/main" id="{84280A0A-F7AA-4617-8D37-66978C00D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30" name="Graphic 157">
              <a:extLst>
                <a:ext uri="{FF2B5EF4-FFF2-40B4-BE49-F238E27FC236}">
                  <a16:creationId xmlns:a16="http://schemas.microsoft.com/office/drawing/2014/main" id="{AFF39B93-B5B8-4562-9C77-B596F4C60D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79" name="Freeform: Shape 31">
                <a:extLst>
                  <a:ext uri="{FF2B5EF4-FFF2-40B4-BE49-F238E27FC236}">
                    <a16:creationId xmlns:a16="http://schemas.microsoft.com/office/drawing/2014/main" id="{4D1E63D9-D76C-4F06-9CCF-876C3C514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80" name="Freeform: Shape 32">
                <a:extLst>
                  <a:ext uri="{FF2B5EF4-FFF2-40B4-BE49-F238E27FC236}">
                    <a16:creationId xmlns:a16="http://schemas.microsoft.com/office/drawing/2014/main" id="{EF115AA7-7C62-4A89-BC1F-2BC9A793B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C86CE8C2-A86A-46D1-944D-D90F10DCE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F6F3DF81-F4F1-40A6-8258-84A0BD6F7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91DF345B-BB61-4D87-AB1F-921990AE6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BAE393CA-48A1-4A6D-A186-0E560F588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37F6CF99-9F54-4207-B8E3-03A7E7020B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81" name="Freeform: Shape 30">
              <a:extLst>
                <a:ext uri="{FF2B5EF4-FFF2-40B4-BE49-F238E27FC236}">
                  <a16:creationId xmlns:a16="http://schemas.microsoft.com/office/drawing/2014/main" id="{9A7A4ADF-E823-4909-89B9-74FC2D5AD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455191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4913B-A1C3-F6DD-8FA2-90203856855A}"/>
              </a:ext>
            </a:extLst>
          </p:cNvPr>
          <p:cNvSpPr>
            <a:spLocks noGrp="1"/>
          </p:cNvSpPr>
          <p:nvPr>
            <p:ph type="title"/>
          </p:nvPr>
        </p:nvSpPr>
        <p:spPr/>
        <p:txBody>
          <a:bodyPr/>
          <a:lstStyle/>
          <a:p>
            <a:r>
              <a:rPr kumimoji="1" lang="ja-JP" altLang="en-US"/>
              <a:t>横浜中華街の基本統計</a:t>
            </a:r>
          </a:p>
        </p:txBody>
      </p:sp>
      <p:sp>
        <p:nvSpPr>
          <p:cNvPr id="3" name="コンテンツ プレースホルダー 2">
            <a:extLst>
              <a:ext uri="{FF2B5EF4-FFF2-40B4-BE49-F238E27FC236}">
                <a16:creationId xmlns:a16="http://schemas.microsoft.com/office/drawing/2014/main" id="{9E6F0ED6-91C3-7F72-4F66-A1ED48100B65}"/>
              </a:ext>
            </a:extLst>
          </p:cNvPr>
          <p:cNvSpPr>
            <a:spLocks noGrp="1"/>
          </p:cNvSpPr>
          <p:nvPr>
            <p:ph idx="1"/>
          </p:nvPr>
        </p:nvSpPr>
        <p:spPr>
          <a:xfrm>
            <a:off x="461682" y="1719442"/>
            <a:ext cx="10515600" cy="3043001"/>
          </a:xfrm>
        </p:spPr>
        <p:txBody>
          <a:bodyPr lIns="109728" tIns="109728" rIns="109728" bIns="91440" anchor="t"/>
          <a:lstStyle/>
          <a:p>
            <a:r>
              <a:rPr kumimoji="1" lang="ja-JP" altLang="en-US" b="1"/>
              <a:t>横浜市の年齢性別別来街者アンケートおよび、来訪目的の調査結果</a:t>
            </a:r>
            <a:endParaRPr kumimoji="1" lang="en-US" altLang="ja-JP" b="1"/>
          </a:p>
          <a:p>
            <a:r>
              <a:rPr kumimoji="1" lang="ja-JP" altLang="en-US" b="1"/>
              <a:t>横浜市来街者アンケート調査における横浜中華街の割合</a:t>
            </a:r>
            <a:endParaRPr kumimoji="1" lang="en-US" altLang="ja-JP" b="1"/>
          </a:p>
          <a:p>
            <a:r>
              <a:rPr kumimoji="1" lang="ja-JP" altLang="en-US" b="1"/>
              <a:t>主要公園歩行者流動量調査による横浜中華街の来場者数</a:t>
            </a:r>
          </a:p>
          <a:p>
            <a:pPr>
              <a:lnSpc>
                <a:spcPct val="113999"/>
              </a:lnSpc>
            </a:pPr>
            <a:r>
              <a:rPr lang="ja-JP" altLang="en-US" b="1">
                <a:ea typeface="Meiryo"/>
              </a:rPr>
              <a:t>横浜中華街店舗業態別グラフ</a:t>
            </a:r>
            <a:endParaRPr lang="ja-JP" altLang="en-US" b="1" dirty="0">
              <a:ea typeface="Meiryo"/>
            </a:endParaRPr>
          </a:p>
        </p:txBody>
      </p:sp>
      <p:sp>
        <p:nvSpPr>
          <p:cNvPr id="4" name="テキスト ボックス 3">
            <a:extLst>
              <a:ext uri="{FF2B5EF4-FFF2-40B4-BE49-F238E27FC236}">
                <a16:creationId xmlns:a16="http://schemas.microsoft.com/office/drawing/2014/main" id="{A010BE3D-CA8E-C760-CD86-47EB7859C4E3}"/>
              </a:ext>
            </a:extLst>
          </p:cNvPr>
          <p:cNvSpPr txBox="1"/>
          <p:nvPr/>
        </p:nvSpPr>
        <p:spPr>
          <a:xfrm>
            <a:off x="116288" y="4821799"/>
            <a:ext cx="7611035" cy="2031325"/>
          </a:xfrm>
          <a:prstGeom prst="rect">
            <a:avLst/>
          </a:prstGeom>
          <a:noFill/>
        </p:spPr>
        <p:txBody>
          <a:bodyPr wrap="square" rtlCol="0">
            <a:spAutoFit/>
          </a:bodyPr>
          <a:lstStyle/>
          <a:p>
            <a:r>
              <a:rPr kumimoji="1" lang="ja-JP" altLang="en-US"/>
              <a:t>令和</a:t>
            </a:r>
            <a:r>
              <a:rPr lang="en-US" altLang="ja-JP"/>
              <a:t>3</a:t>
            </a:r>
            <a:r>
              <a:rPr lang="ja-JP" altLang="en-US"/>
              <a:t>年度　横浜市観光動態消費動向調査報告書から抜粋</a:t>
            </a:r>
            <a:endParaRPr lang="en-US" altLang="ja-JP"/>
          </a:p>
          <a:p>
            <a:r>
              <a:rPr lang="en-US" altLang="ja-JP">
                <a:hlinkClick r:id="rId2"/>
              </a:rPr>
              <a:t>&lt;4D6963726F736F667420506F776572506F696E74202D2081838DC58F4995F18D908F918A54977694C5818497DF986133944E937889A1956C8E738ACF8CF593AE91D48FC194EF93AE8CFC92B28DB895F18D908F9181698A54977694C5816A5F3232303830392E70707478&gt; (yokohama.lg.jp)</a:t>
            </a:r>
            <a:endParaRPr kumimoji="1" lang="ja-JP" altLang="en-US"/>
          </a:p>
          <a:p>
            <a:endParaRPr kumimoji="1" lang="ja-JP" altLang="en-US"/>
          </a:p>
        </p:txBody>
      </p:sp>
    </p:spTree>
    <p:extLst>
      <p:ext uri="{BB962C8B-B14F-4D97-AF65-F5344CB8AC3E}">
        <p14:creationId xmlns:p14="http://schemas.microsoft.com/office/powerpoint/2010/main" val="2299159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CE497E-D346-EA81-1FC4-BC79B08B155E}"/>
              </a:ext>
            </a:extLst>
          </p:cNvPr>
          <p:cNvSpPr>
            <a:spLocks noGrp="1"/>
          </p:cNvSpPr>
          <p:nvPr>
            <p:ph type="title"/>
          </p:nvPr>
        </p:nvSpPr>
        <p:spPr>
          <a:xfrm>
            <a:off x="396240" y="694309"/>
            <a:ext cx="4026408" cy="4700651"/>
          </a:xfrm>
        </p:spPr>
        <p:txBody>
          <a:bodyPr/>
          <a:lstStyle/>
          <a:p>
            <a:r>
              <a:rPr kumimoji="1" lang="ja-JP" altLang="en-US"/>
              <a:t>横浜市の年齢性別別来街者アンケートおよび、来訪目的の調査結果</a:t>
            </a:r>
          </a:p>
        </p:txBody>
      </p:sp>
      <p:pic>
        <p:nvPicPr>
          <p:cNvPr id="5" name="図 4">
            <a:extLst>
              <a:ext uri="{FF2B5EF4-FFF2-40B4-BE49-F238E27FC236}">
                <a16:creationId xmlns:a16="http://schemas.microsoft.com/office/drawing/2014/main" id="{462030C9-429C-FE66-5484-343F0751EA3D}"/>
              </a:ext>
            </a:extLst>
          </p:cNvPr>
          <p:cNvPicPr>
            <a:picLocks noChangeAspect="1"/>
          </p:cNvPicPr>
          <p:nvPr/>
        </p:nvPicPr>
        <p:blipFill rotWithShape="1">
          <a:blip r:embed="rId2"/>
          <a:srcRect l="6875" t="15199" r="53350" b="7468"/>
          <a:stretch/>
        </p:blipFill>
        <p:spPr>
          <a:xfrm>
            <a:off x="5263896" y="127217"/>
            <a:ext cx="6038088" cy="6603566"/>
          </a:xfrm>
          <a:prstGeom prst="rect">
            <a:avLst/>
          </a:prstGeom>
        </p:spPr>
      </p:pic>
    </p:spTree>
    <p:extLst>
      <p:ext uri="{BB962C8B-B14F-4D97-AF65-F5344CB8AC3E}">
        <p14:creationId xmlns:p14="http://schemas.microsoft.com/office/powerpoint/2010/main" val="3311983286"/>
      </p:ext>
    </p:extLst>
  </p:cSld>
  <p:clrMapOvr>
    <a:masterClrMapping/>
  </p:clrMapOvr>
</p:sld>
</file>

<file path=ppt/theme/theme1.xml><?xml version="1.0" encoding="utf-8"?>
<a:theme xmlns:a="http://schemas.openxmlformats.org/drawingml/2006/main" name="ExploreVTI">
  <a:themeElements>
    <a:clrScheme name="AnalogousFromLightSeedRightStep">
      <a:dk1>
        <a:srgbClr val="000000"/>
      </a:dk1>
      <a:lt1>
        <a:srgbClr val="FFFFFF"/>
      </a:lt1>
      <a:dk2>
        <a:srgbClr val="313820"/>
      </a:dk2>
      <a:lt2>
        <a:srgbClr val="E2E8E5"/>
      </a:lt2>
      <a:accent1>
        <a:srgbClr val="C894AD"/>
      </a:accent1>
      <a:accent2>
        <a:srgbClr val="BC7C80"/>
      </a:accent2>
      <a:accent3>
        <a:srgbClr val="C29C87"/>
      </a:accent3>
      <a:accent4>
        <a:srgbClr val="B1A375"/>
      </a:accent4>
      <a:accent5>
        <a:srgbClr val="9FA87C"/>
      </a:accent5>
      <a:accent6>
        <a:srgbClr val="89AC71"/>
      </a:accent6>
      <a:hlink>
        <a:srgbClr val="579074"/>
      </a:hlink>
      <a:folHlink>
        <a:srgbClr val="7F7F7F"/>
      </a:folHlink>
    </a:clrScheme>
    <a:fontScheme name="Custom 23">
      <a:majorFont>
        <a:latin typeface="Meiryo"/>
        <a:ea typeface=""/>
        <a:cs typeface=""/>
      </a:majorFont>
      <a:minorFont>
        <a:latin typeface="Meiry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ワイド画面</PresentationFormat>
  <Slides>21</Slides>
  <Notes>0</Notes>
  <HiddenSlides>0</HiddenSlide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ExploreVTI</vt:lpstr>
      <vt:lpstr>横浜FW報告（横浜中華街について）</vt:lpstr>
      <vt:lpstr>報告目次</vt:lpstr>
      <vt:lpstr>調査目的</vt:lpstr>
      <vt:lpstr>横浜中華街概要</vt:lpstr>
      <vt:lpstr>横浜中華街の起源</vt:lpstr>
      <vt:lpstr>旧横浜中華街（横浜開港記念館所蔵）</vt:lpstr>
      <vt:lpstr>PowerPoint プレゼンテーション</vt:lpstr>
      <vt:lpstr>横浜中華街の基本統計</vt:lpstr>
      <vt:lpstr>横浜市の年齢性別別来街者アンケートおよび、来訪目的の調査結果</vt:lpstr>
      <vt:lpstr>横浜市来街者アンケート調査における横浜中華街の割合</vt:lpstr>
      <vt:lpstr>主要公園歩行者流動量調査による横浜中華街の来場者数</vt:lpstr>
      <vt:lpstr>PowerPoint プレゼンテーション</vt:lpstr>
      <vt:lpstr>PowerPoint プレゼンテーション</vt:lpstr>
      <vt:lpstr>横浜中華街　占い店急増</vt:lpstr>
      <vt:lpstr>PowerPoint プレゼンテーション</vt:lpstr>
      <vt:lpstr>横浜中華街を対象とした年齢層や性別の推移についてのグラフ</vt:lpstr>
      <vt:lpstr>仮説・調査目標</vt:lpstr>
      <vt:lpstr>調査結果</vt:lpstr>
      <vt:lpstr>調査結果写真</vt:lpstr>
      <vt:lpstr>調査結果分析</vt:lpstr>
      <vt:lpstr>結論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横浜FW報告（横浜中華街について）</dc:title>
  <dc:creator>矢部 大智</dc:creator>
  <cp:revision>63</cp:revision>
  <dcterms:created xsi:type="dcterms:W3CDTF">2023-04-21T10:17:35Z</dcterms:created>
  <dcterms:modified xsi:type="dcterms:W3CDTF">2023-04-23T07:12:56Z</dcterms:modified>
</cp:coreProperties>
</file>