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8" r:id="rId1"/>
  </p:sldMasterIdLst>
  <p:notesMasterIdLst>
    <p:notesMasterId r:id="rId33"/>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4" r:id="rId15"/>
    <p:sldId id="270" r:id="rId16"/>
    <p:sldId id="271" r:id="rId17"/>
    <p:sldId id="273" r:id="rId18"/>
    <p:sldId id="281" r:id="rId19"/>
    <p:sldId id="282" r:id="rId20"/>
    <p:sldId id="283" r:id="rId21"/>
    <p:sldId id="284" r:id="rId22"/>
    <p:sldId id="285" r:id="rId23"/>
    <p:sldId id="286" r:id="rId24"/>
    <p:sldId id="272" r:id="rId25"/>
    <p:sldId id="275" r:id="rId26"/>
    <p:sldId id="276" r:id="rId27"/>
    <p:sldId id="287" r:id="rId28"/>
    <p:sldId id="277" r:id="rId29"/>
    <p:sldId id="278" r:id="rId30"/>
    <p:sldId id="279" r:id="rId31"/>
    <p:sldId id="28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29A2FD-0055-4A65-81CE-957ACC1F4852}" v="10" dt="2025-02-03T17:20:59.2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94660"/>
  </p:normalViewPr>
  <p:slideViewPr>
    <p:cSldViewPr snapToGrid="0">
      <p:cViewPr>
        <p:scale>
          <a:sx n="89" d="100"/>
          <a:sy n="89" d="100"/>
        </p:scale>
        <p:origin x="-135"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真弥 池田" userId="89aed8e5b97f89e3" providerId="LiveId" clId="{0B29A2FD-0055-4A65-81CE-957ACC1F4852}"/>
    <pc:docChg chg="undo custSel addSld delSld modSld">
      <pc:chgData name="真弥 池田" userId="89aed8e5b97f89e3" providerId="LiveId" clId="{0B29A2FD-0055-4A65-81CE-957ACC1F4852}" dt="2025-02-03T17:21:24.008" v="839" actId="404"/>
      <pc:docMkLst>
        <pc:docMk/>
      </pc:docMkLst>
      <pc:sldChg chg="modNotesTx">
        <pc:chgData name="真弥 池田" userId="89aed8e5b97f89e3" providerId="LiveId" clId="{0B29A2FD-0055-4A65-81CE-957ACC1F4852}" dt="2025-02-03T15:47:20.531" v="567" actId="20577"/>
        <pc:sldMkLst>
          <pc:docMk/>
          <pc:sldMk cId="1652937143" sldId="256"/>
        </pc:sldMkLst>
      </pc:sldChg>
      <pc:sldChg chg="modSp mod">
        <pc:chgData name="真弥 池田" userId="89aed8e5b97f89e3" providerId="LiveId" clId="{0B29A2FD-0055-4A65-81CE-957ACC1F4852}" dt="2025-02-03T14:34:42.118" v="33" actId="20577"/>
        <pc:sldMkLst>
          <pc:docMk/>
          <pc:sldMk cId="3299299088" sldId="259"/>
        </pc:sldMkLst>
        <pc:spChg chg="mod">
          <ac:chgData name="真弥 池田" userId="89aed8e5b97f89e3" providerId="LiveId" clId="{0B29A2FD-0055-4A65-81CE-957ACC1F4852}" dt="2025-02-03T14:34:42.118" v="33" actId="20577"/>
          <ac:spMkLst>
            <pc:docMk/>
            <pc:sldMk cId="3299299088" sldId="259"/>
            <ac:spMk id="3" creationId="{B00DB294-7944-DC96-E5A2-603E90661B5E}"/>
          </ac:spMkLst>
        </pc:spChg>
      </pc:sldChg>
      <pc:sldChg chg="modSp mod">
        <pc:chgData name="真弥 池田" userId="89aed8e5b97f89e3" providerId="LiveId" clId="{0B29A2FD-0055-4A65-81CE-957ACC1F4852}" dt="2025-02-03T17:09:45.157" v="578" actId="20577"/>
        <pc:sldMkLst>
          <pc:docMk/>
          <pc:sldMk cId="4041614781" sldId="262"/>
        </pc:sldMkLst>
        <pc:spChg chg="mod">
          <ac:chgData name="真弥 池田" userId="89aed8e5b97f89e3" providerId="LiveId" clId="{0B29A2FD-0055-4A65-81CE-957ACC1F4852}" dt="2025-02-03T17:09:45.157" v="578" actId="20577"/>
          <ac:spMkLst>
            <pc:docMk/>
            <pc:sldMk cId="4041614781" sldId="262"/>
            <ac:spMk id="3" creationId="{D79EF2EA-46EC-7444-FBEE-0E136F6F44CD}"/>
          </ac:spMkLst>
        </pc:spChg>
      </pc:sldChg>
      <pc:sldChg chg="modSp mod">
        <pc:chgData name="真弥 池田" userId="89aed8e5b97f89e3" providerId="LiveId" clId="{0B29A2FD-0055-4A65-81CE-957ACC1F4852}" dt="2025-02-03T14:37:28.433" v="39" actId="12"/>
        <pc:sldMkLst>
          <pc:docMk/>
          <pc:sldMk cId="1366304056" sldId="264"/>
        </pc:sldMkLst>
        <pc:spChg chg="mod">
          <ac:chgData name="真弥 池田" userId="89aed8e5b97f89e3" providerId="LiveId" clId="{0B29A2FD-0055-4A65-81CE-957ACC1F4852}" dt="2025-02-03T14:37:28.433" v="39" actId="12"/>
          <ac:spMkLst>
            <pc:docMk/>
            <pc:sldMk cId="1366304056" sldId="264"/>
            <ac:spMk id="6" creationId="{E8CFFF1B-F6C5-6FBA-F5A6-621A11373EC0}"/>
          </ac:spMkLst>
        </pc:spChg>
      </pc:sldChg>
      <pc:sldChg chg="modSp mod">
        <pc:chgData name="真弥 池田" userId="89aed8e5b97f89e3" providerId="LiveId" clId="{0B29A2FD-0055-4A65-81CE-957ACC1F4852}" dt="2025-02-03T14:38:42.384" v="45" actId="12"/>
        <pc:sldMkLst>
          <pc:docMk/>
          <pc:sldMk cId="364697281" sldId="265"/>
        </pc:sldMkLst>
        <pc:spChg chg="mod">
          <ac:chgData name="真弥 池田" userId="89aed8e5b97f89e3" providerId="LiveId" clId="{0B29A2FD-0055-4A65-81CE-957ACC1F4852}" dt="2025-02-03T14:38:42.384" v="45" actId="12"/>
          <ac:spMkLst>
            <pc:docMk/>
            <pc:sldMk cId="364697281" sldId="265"/>
            <ac:spMk id="4" creationId="{F32CE7DD-228A-80F7-50DC-0F612B2DD3BE}"/>
          </ac:spMkLst>
        </pc:spChg>
      </pc:sldChg>
      <pc:sldChg chg="modSp mod">
        <pc:chgData name="真弥 池田" userId="89aed8e5b97f89e3" providerId="LiveId" clId="{0B29A2FD-0055-4A65-81CE-957ACC1F4852}" dt="2025-02-03T17:10:22.017" v="586" actId="1076"/>
        <pc:sldMkLst>
          <pc:docMk/>
          <pc:sldMk cId="1337818277" sldId="266"/>
        </pc:sldMkLst>
        <pc:spChg chg="mod">
          <ac:chgData name="真弥 池田" userId="89aed8e5b97f89e3" providerId="LiveId" clId="{0B29A2FD-0055-4A65-81CE-957ACC1F4852}" dt="2025-02-03T17:10:22.017" v="586" actId="1076"/>
          <ac:spMkLst>
            <pc:docMk/>
            <pc:sldMk cId="1337818277" sldId="266"/>
            <ac:spMk id="4" creationId="{7109B81D-8C0C-7905-D83A-A5F4CFC15808}"/>
          </ac:spMkLst>
        </pc:spChg>
        <pc:picChg chg="mod">
          <ac:chgData name="真弥 池田" userId="89aed8e5b97f89e3" providerId="LiveId" clId="{0B29A2FD-0055-4A65-81CE-957ACC1F4852}" dt="2025-02-03T17:10:19.521" v="585" actId="1076"/>
          <ac:picMkLst>
            <pc:docMk/>
            <pc:sldMk cId="1337818277" sldId="266"/>
            <ac:picMk id="6" creationId="{DCAC6191-F672-84CC-37DB-4498BDBBD738}"/>
          </ac:picMkLst>
        </pc:picChg>
      </pc:sldChg>
      <pc:sldChg chg="modSp mod">
        <pc:chgData name="真弥 池田" userId="89aed8e5b97f89e3" providerId="LiveId" clId="{0B29A2FD-0055-4A65-81CE-957ACC1F4852}" dt="2025-02-03T14:47:52.689" v="58" actId="20577"/>
        <pc:sldMkLst>
          <pc:docMk/>
          <pc:sldMk cId="3739171420" sldId="269"/>
        </pc:sldMkLst>
        <pc:spChg chg="mod">
          <ac:chgData name="真弥 池田" userId="89aed8e5b97f89e3" providerId="LiveId" clId="{0B29A2FD-0055-4A65-81CE-957ACC1F4852}" dt="2025-02-03T14:47:52.689" v="58" actId="20577"/>
          <ac:spMkLst>
            <pc:docMk/>
            <pc:sldMk cId="3739171420" sldId="269"/>
            <ac:spMk id="3" creationId="{CCA1DA9E-E2F5-6257-33F8-E26FECD580B3}"/>
          </ac:spMkLst>
        </pc:spChg>
      </pc:sldChg>
      <pc:sldChg chg="modSp mod">
        <pc:chgData name="真弥 池田" userId="89aed8e5b97f89e3" providerId="LiveId" clId="{0B29A2FD-0055-4A65-81CE-957ACC1F4852}" dt="2025-02-03T16:47:01.942" v="572" actId="1076"/>
        <pc:sldMkLst>
          <pc:docMk/>
          <pc:sldMk cId="3039295617" sldId="271"/>
        </pc:sldMkLst>
        <pc:spChg chg="mod">
          <ac:chgData name="真弥 池田" userId="89aed8e5b97f89e3" providerId="LiveId" clId="{0B29A2FD-0055-4A65-81CE-957ACC1F4852}" dt="2025-02-03T16:47:01.942" v="572" actId="1076"/>
          <ac:spMkLst>
            <pc:docMk/>
            <pc:sldMk cId="3039295617" sldId="271"/>
            <ac:spMk id="3" creationId="{B11CAFE4-7ACD-746E-DD00-21486AB26112}"/>
          </ac:spMkLst>
        </pc:spChg>
      </pc:sldChg>
      <pc:sldChg chg="addSp modSp mod">
        <pc:chgData name="真弥 池田" userId="89aed8e5b97f89e3" providerId="LiveId" clId="{0B29A2FD-0055-4A65-81CE-957ACC1F4852}" dt="2025-02-03T17:20:10.455" v="753" actId="1076"/>
        <pc:sldMkLst>
          <pc:docMk/>
          <pc:sldMk cId="3501601183" sldId="272"/>
        </pc:sldMkLst>
        <pc:spChg chg="add mod">
          <ac:chgData name="真弥 池田" userId="89aed8e5b97f89e3" providerId="LiveId" clId="{0B29A2FD-0055-4A65-81CE-957ACC1F4852}" dt="2025-02-03T17:20:10.455" v="753" actId="1076"/>
          <ac:spMkLst>
            <pc:docMk/>
            <pc:sldMk cId="3501601183" sldId="272"/>
            <ac:spMk id="6" creationId="{56D27228-E84F-D82A-2A10-9593504D6B8A}"/>
          </ac:spMkLst>
        </pc:spChg>
        <pc:picChg chg="add mod">
          <ac:chgData name="真弥 池田" userId="89aed8e5b97f89e3" providerId="LiveId" clId="{0B29A2FD-0055-4A65-81CE-957ACC1F4852}" dt="2025-02-03T17:19:02.183" v="698" actId="1076"/>
          <ac:picMkLst>
            <pc:docMk/>
            <pc:sldMk cId="3501601183" sldId="272"/>
            <ac:picMk id="5" creationId="{21542DA8-FB82-7E55-07AE-4AFAA35314B7}"/>
          </ac:picMkLst>
        </pc:picChg>
      </pc:sldChg>
      <pc:sldChg chg="modSp mod">
        <pc:chgData name="真弥 池田" userId="89aed8e5b97f89e3" providerId="LiveId" clId="{0B29A2FD-0055-4A65-81CE-957ACC1F4852}" dt="2025-02-03T15:36:10.394" v="215" actId="20577"/>
        <pc:sldMkLst>
          <pc:docMk/>
          <pc:sldMk cId="2983865180" sldId="273"/>
        </pc:sldMkLst>
        <pc:spChg chg="mod">
          <ac:chgData name="真弥 池田" userId="89aed8e5b97f89e3" providerId="LiveId" clId="{0B29A2FD-0055-4A65-81CE-957ACC1F4852}" dt="2025-02-03T15:01:53.371" v="178" actId="20577"/>
          <ac:spMkLst>
            <pc:docMk/>
            <pc:sldMk cId="2983865180" sldId="273"/>
            <ac:spMk id="2" creationId="{2C4C477C-4BC1-15D5-947F-1D1B0E4FFDF2}"/>
          </ac:spMkLst>
        </pc:spChg>
        <pc:spChg chg="mod">
          <ac:chgData name="真弥 池田" userId="89aed8e5b97f89e3" providerId="LiveId" clId="{0B29A2FD-0055-4A65-81CE-957ACC1F4852}" dt="2025-02-03T15:36:10.394" v="215" actId="20577"/>
          <ac:spMkLst>
            <pc:docMk/>
            <pc:sldMk cId="2983865180" sldId="273"/>
            <ac:spMk id="3" creationId="{3F0E9D13-51F2-05D8-E13D-A112DF24CF7B}"/>
          </ac:spMkLst>
        </pc:spChg>
      </pc:sldChg>
      <pc:sldChg chg="modSp mod">
        <pc:chgData name="真弥 池田" userId="89aed8e5b97f89e3" providerId="LiveId" clId="{0B29A2FD-0055-4A65-81CE-957ACC1F4852}" dt="2025-02-03T14:53:46.196" v="66" actId="20577"/>
        <pc:sldMkLst>
          <pc:docMk/>
          <pc:sldMk cId="1780450380" sldId="275"/>
        </pc:sldMkLst>
        <pc:spChg chg="mod">
          <ac:chgData name="真弥 池田" userId="89aed8e5b97f89e3" providerId="LiveId" clId="{0B29A2FD-0055-4A65-81CE-957ACC1F4852}" dt="2025-02-03T14:53:46.196" v="66" actId="20577"/>
          <ac:spMkLst>
            <pc:docMk/>
            <pc:sldMk cId="1780450380" sldId="275"/>
            <ac:spMk id="3" creationId="{6BE5C6FC-2585-E183-B213-3F19FB5C4B5E}"/>
          </ac:spMkLst>
        </pc:spChg>
      </pc:sldChg>
      <pc:sldChg chg="modSp mod">
        <pc:chgData name="真弥 池田" userId="89aed8e5b97f89e3" providerId="LiveId" clId="{0B29A2FD-0055-4A65-81CE-957ACC1F4852}" dt="2025-02-03T14:57:08.302" v="93" actId="20577"/>
        <pc:sldMkLst>
          <pc:docMk/>
          <pc:sldMk cId="1381827216" sldId="277"/>
        </pc:sldMkLst>
        <pc:spChg chg="mod">
          <ac:chgData name="真弥 池田" userId="89aed8e5b97f89e3" providerId="LiveId" clId="{0B29A2FD-0055-4A65-81CE-957ACC1F4852}" dt="2025-02-03T14:57:08.302" v="93" actId="20577"/>
          <ac:spMkLst>
            <pc:docMk/>
            <pc:sldMk cId="1381827216" sldId="277"/>
            <ac:spMk id="3" creationId="{A0A0FD8A-AB70-2E2F-9AA2-C2F5DBC97E3E}"/>
          </ac:spMkLst>
        </pc:spChg>
      </pc:sldChg>
      <pc:sldChg chg="modSp new mod">
        <pc:chgData name="真弥 池田" userId="89aed8e5b97f89e3" providerId="LiveId" clId="{0B29A2FD-0055-4A65-81CE-957ACC1F4852}" dt="2025-02-03T15:38:30.539" v="341" actId="20577"/>
        <pc:sldMkLst>
          <pc:docMk/>
          <pc:sldMk cId="508346546" sldId="281"/>
        </pc:sldMkLst>
        <pc:spChg chg="mod">
          <ac:chgData name="真弥 池田" userId="89aed8e5b97f89e3" providerId="LiveId" clId="{0B29A2FD-0055-4A65-81CE-957ACC1F4852}" dt="2025-02-03T15:02:34.575" v="181" actId="20577"/>
          <ac:spMkLst>
            <pc:docMk/>
            <pc:sldMk cId="508346546" sldId="281"/>
            <ac:spMk id="2" creationId="{1A352F9A-9ED9-FA05-CEFA-38D39B170376}"/>
          </ac:spMkLst>
        </pc:spChg>
        <pc:spChg chg="mod">
          <ac:chgData name="真弥 池田" userId="89aed8e5b97f89e3" providerId="LiveId" clId="{0B29A2FD-0055-4A65-81CE-957ACC1F4852}" dt="2025-02-03T15:38:30.539" v="341" actId="20577"/>
          <ac:spMkLst>
            <pc:docMk/>
            <pc:sldMk cId="508346546" sldId="281"/>
            <ac:spMk id="3" creationId="{D264A9CD-244C-82AC-BB0B-2918E2D7EA5F}"/>
          </ac:spMkLst>
        </pc:spChg>
      </pc:sldChg>
      <pc:sldChg chg="modSp new del mod">
        <pc:chgData name="真弥 池田" userId="89aed8e5b97f89e3" providerId="LiveId" clId="{0B29A2FD-0055-4A65-81CE-957ACC1F4852}" dt="2025-02-03T15:01:38.745" v="175" actId="680"/>
        <pc:sldMkLst>
          <pc:docMk/>
          <pc:sldMk cId="3063371020" sldId="281"/>
        </pc:sldMkLst>
        <pc:spChg chg="mod">
          <ac:chgData name="真弥 池田" userId="89aed8e5b97f89e3" providerId="LiveId" clId="{0B29A2FD-0055-4A65-81CE-957ACC1F4852}" dt="2025-02-03T15:01:38.448" v="174" actId="20577"/>
          <ac:spMkLst>
            <pc:docMk/>
            <pc:sldMk cId="3063371020" sldId="281"/>
            <ac:spMk id="2" creationId="{33291695-E3F3-83CD-96D5-5DD48AF0D100}"/>
          </ac:spMkLst>
        </pc:spChg>
      </pc:sldChg>
      <pc:sldChg chg="modSp add del mod">
        <pc:chgData name="真弥 池田" userId="89aed8e5b97f89e3" providerId="LiveId" clId="{0B29A2FD-0055-4A65-81CE-957ACC1F4852}" dt="2025-02-03T15:01:30.995" v="168" actId="2890"/>
        <pc:sldMkLst>
          <pc:docMk/>
          <pc:sldMk cId="693754923" sldId="282"/>
        </pc:sldMkLst>
        <pc:spChg chg="mod">
          <ac:chgData name="真弥 池田" userId="89aed8e5b97f89e3" providerId="LiveId" clId="{0B29A2FD-0055-4A65-81CE-957ACC1F4852}" dt="2025-02-03T15:01:26.215" v="162" actId="20577"/>
          <ac:spMkLst>
            <pc:docMk/>
            <pc:sldMk cId="693754923" sldId="282"/>
            <ac:spMk id="2" creationId="{85034808-1503-1853-BE6E-EBB940F95C9B}"/>
          </ac:spMkLst>
        </pc:spChg>
      </pc:sldChg>
      <pc:sldChg chg="modSp new mod">
        <pc:chgData name="真弥 池田" userId="89aed8e5b97f89e3" providerId="LiveId" clId="{0B29A2FD-0055-4A65-81CE-957ACC1F4852}" dt="2025-02-03T15:39:30.127" v="355"/>
        <pc:sldMkLst>
          <pc:docMk/>
          <pc:sldMk cId="2631941150" sldId="282"/>
        </pc:sldMkLst>
        <pc:spChg chg="mod">
          <ac:chgData name="真弥 池田" userId="89aed8e5b97f89e3" providerId="LiveId" clId="{0B29A2FD-0055-4A65-81CE-957ACC1F4852}" dt="2025-02-03T15:02:47.415" v="184" actId="20577"/>
          <ac:spMkLst>
            <pc:docMk/>
            <pc:sldMk cId="2631941150" sldId="282"/>
            <ac:spMk id="2" creationId="{E58F317B-E821-3398-A695-2ECD1D810618}"/>
          </ac:spMkLst>
        </pc:spChg>
        <pc:spChg chg="mod">
          <ac:chgData name="真弥 池田" userId="89aed8e5b97f89e3" providerId="LiveId" clId="{0B29A2FD-0055-4A65-81CE-957ACC1F4852}" dt="2025-02-03T15:39:30.127" v="355"/>
          <ac:spMkLst>
            <pc:docMk/>
            <pc:sldMk cId="2631941150" sldId="282"/>
            <ac:spMk id="3" creationId="{E410DB90-DF4E-3095-36B6-042C37914C85}"/>
          </ac:spMkLst>
        </pc:spChg>
      </pc:sldChg>
      <pc:sldChg chg="add del">
        <pc:chgData name="真弥 池田" userId="89aed8e5b97f89e3" providerId="LiveId" clId="{0B29A2FD-0055-4A65-81CE-957ACC1F4852}" dt="2025-02-03T15:01:30.004" v="167" actId="2890"/>
        <pc:sldMkLst>
          <pc:docMk/>
          <pc:sldMk cId="2111362470" sldId="283"/>
        </pc:sldMkLst>
      </pc:sldChg>
      <pc:sldChg chg="modSp new mod">
        <pc:chgData name="真弥 池田" userId="89aed8e5b97f89e3" providerId="LiveId" clId="{0B29A2FD-0055-4A65-81CE-957ACC1F4852}" dt="2025-02-03T15:41:44.228" v="371"/>
        <pc:sldMkLst>
          <pc:docMk/>
          <pc:sldMk cId="2253501342" sldId="283"/>
        </pc:sldMkLst>
        <pc:spChg chg="mod">
          <ac:chgData name="真弥 池田" userId="89aed8e5b97f89e3" providerId="LiveId" clId="{0B29A2FD-0055-4A65-81CE-957ACC1F4852}" dt="2025-02-03T15:03:21.243" v="187" actId="20577"/>
          <ac:spMkLst>
            <pc:docMk/>
            <pc:sldMk cId="2253501342" sldId="283"/>
            <ac:spMk id="2" creationId="{3E0BA50D-40CA-3079-78B6-666A474637EA}"/>
          </ac:spMkLst>
        </pc:spChg>
        <pc:spChg chg="mod">
          <ac:chgData name="真弥 池田" userId="89aed8e5b97f89e3" providerId="LiveId" clId="{0B29A2FD-0055-4A65-81CE-957ACC1F4852}" dt="2025-02-03T15:41:44.228" v="371"/>
          <ac:spMkLst>
            <pc:docMk/>
            <pc:sldMk cId="2253501342" sldId="283"/>
            <ac:spMk id="3" creationId="{ACB6EF07-3E43-DCB7-DD23-417A5089973B}"/>
          </ac:spMkLst>
        </pc:spChg>
      </pc:sldChg>
      <pc:sldChg chg="addSp modSp new mod">
        <pc:chgData name="真弥 池田" userId="89aed8e5b97f89e3" providerId="LiveId" clId="{0B29A2FD-0055-4A65-81CE-957ACC1F4852}" dt="2025-02-03T17:21:24.008" v="839" actId="404"/>
        <pc:sldMkLst>
          <pc:docMk/>
          <pc:sldMk cId="1293335596" sldId="284"/>
        </pc:sldMkLst>
        <pc:spChg chg="mod">
          <ac:chgData name="真弥 池田" userId="89aed8e5b97f89e3" providerId="LiveId" clId="{0B29A2FD-0055-4A65-81CE-957ACC1F4852}" dt="2025-02-03T15:03:38.285" v="190" actId="20577"/>
          <ac:spMkLst>
            <pc:docMk/>
            <pc:sldMk cId="1293335596" sldId="284"/>
            <ac:spMk id="2" creationId="{C0825632-85B8-D20F-4C51-E2E86E4A5017}"/>
          </ac:spMkLst>
        </pc:spChg>
        <pc:spChg chg="mod">
          <ac:chgData name="真弥 池田" userId="89aed8e5b97f89e3" providerId="LiveId" clId="{0B29A2FD-0055-4A65-81CE-957ACC1F4852}" dt="2025-02-03T15:43:01.817" v="378" actId="5793"/>
          <ac:spMkLst>
            <pc:docMk/>
            <pc:sldMk cId="1293335596" sldId="284"/>
            <ac:spMk id="3" creationId="{F1175AB3-61AA-D6B9-0C56-B0E8BCF6C38B}"/>
          </ac:spMkLst>
        </pc:spChg>
        <pc:spChg chg="add mod">
          <ac:chgData name="真弥 池田" userId="89aed8e5b97f89e3" providerId="LiveId" clId="{0B29A2FD-0055-4A65-81CE-957ACC1F4852}" dt="2025-02-03T17:21:24.008" v="839" actId="404"/>
          <ac:spMkLst>
            <pc:docMk/>
            <pc:sldMk cId="1293335596" sldId="284"/>
            <ac:spMk id="5" creationId="{92CF6487-8506-EBBC-AC19-9DB0738CFBCE}"/>
          </ac:spMkLst>
        </pc:spChg>
        <pc:picChg chg="add mod">
          <ac:chgData name="真弥 池田" userId="89aed8e5b97f89e3" providerId="LiveId" clId="{0B29A2FD-0055-4A65-81CE-957ACC1F4852}" dt="2025-02-03T17:13:50.681" v="594" actId="1076"/>
          <ac:picMkLst>
            <pc:docMk/>
            <pc:sldMk cId="1293335596" sldId="284"/>
            <ac:picMk id="4" creationId="{D331621A-DBA3-C4E6-1E63-AC0485E7F2A7}"/>
          </ac:picMkLst>
        </pc:picChg>
      </pc:sldChg>
      <pc:sldChg chg="modSp add del mod">
        <pc:chgData name="真弥 池田" userId="89aed8e5b97f89e3" providerId="LiveId" clId="{0B29A2FD-0055-4A65-81CE-957ACC1F4852}" dt="2025-02-03T15:01:29.817" v="166" actId="2890"/>
        <pc:sldMkLst>
          <pc:docMk/>
          <pc:sldMk cId="3889389977" sldId="284"/>
        </pc:sldMkLst>
        <pc:spChg chg="mod">
          <ac:chgData name="真弥 池田" userId="89aed8e5b97f89e3" providerId="LiveId" clId="{0B29A2FD-0055-4A65-81CE-957ACC1F4852}" dt="2025-02-03T15:01:26.018" v="161" actId="20577"/>
          <ac:spMkLst>
            <pc:docMk/>
            <pc:sldMk cId="3889389977" sldId="284"/>
            <ac:spMk id="2" creationId="{C50B7B68-47D9-CF59-015C-B36395714755}"/>
          </ac:spMkLst>
        </pc:spChg>
      </pc:sldChg>
      <pc:sldChg chg="addSp modSp new mod">
        <pc:chgData name="真弥 池田" userId="89aed8e5b97f89e3" providerId="LiveId" clId="{0B29A2FD-0055-4A65-81CE-957ACC1F4852}" dt="2025-02-03T17:12:08.153" v="589" actId="1076"/>
        <pc:sldMkLst>
          <pc:docMk/>
          <pc:sldMk cId="303320371" sldId="285"/>
        </pc:sldMkLst>
        <pc:spChg chg="mod">
          <ac:chgData name="真弥 池田" userId="89aed8e5b97f89e3" providerId="LiveId" clId="{0B29A2FD-0055-4A65-81CE-957ACC1F4852}" dt="2025-02-03T15:04:06.550" v="193" actId="20577"/>
          <ac:spMkLst>
            <pc:docMk/>
            <pc:sldMk cId="303320371" sldId="285"/>
            <ac:spMk id="2" creationId="{B4296C0B-1FB5-24A5-BAE8-FB876A5D7F34}"/>
          </ac:spMkLst>
        </pc:spChg>
        <pc:spChg chg="mod">
          <ac:chgData name="真弥 池田" userId="89aed8e5b97f89e3" providerId="LiveId" clId="{0B29A2FD-0055-4A65-81CE-957ACC1F4852}" dt="2025-02-03T15:44:27.222" v="384" actId="5793"/>
          <ac:spMkLst>
            <pc:docMk/>
            <pc:sldMk cId="303320371" sldId="285"/>
            <ac:spMk id="3" creationId="{881EBF43-6756-9DB1-33DE-4F5D4856359A}"/>
          </ac:spMkLst>
        </pc:spChg>
        <pc:picChg chg="add mod">
          <ac:chgData name="真弥 池田" userId="89aed8e5b97f89e3" providerId="LiveId" clId="{0B29A2FD-0055-4A65-81CE-957ACC1F4852}" dt="2025-02-03T17:12:08.153" v="589" actId="1076"/>
          <ac:picMkLst>
            <pc:docMk/>
            <pc:sldMk cId="303320371" sldId="285"/>
            <ac:picMk id="4" creationId="{28B5669F-2A2F-BE22-1AA8-232FBCDFEF56}"/>
          </ac:picMkLst>
        </pc:picChg>
      </pc:sldChg>
      <pc:sldChg chg="modSp add del mod">
        <pc:chgData name="真弥 池田" userId="89aed8e5b97f89e3" providerId="LiveId" clId="{0B29A2FD-0055-4A65-81CE-957ACC1F4852}" dt="2025-02-03T15:01:29.610" v="165" actId="2890"/>
        <pc:sldMkLst>
          <pc:docMk/>
          <pc:sldMk cId="721449318" sldId="285"/>
        </pc:sldMkLst>
        <pc:spChg chg="mod">
          <ac:chgData name="真弥 池田" userId="89aed8e5b97f89e3" providerId="LiveId" clId="{0B29A2FD-0055-4A65-81CE-957ACC1F4852}" dt="2025-02-03T15:01:25.815" v="160" actId="20577"/>
          <ac:spMkLst>
            <pc:docMk/>
            <pc:sldMk cId="721449318" sldId="285"/>
            <ac:spMk id="2" creationId="{347D17AA-C4AE-9258-9F53-C8FFAE2F32DE}"/>
          </ac:spMkLst>
        </pc:spChg>
      </pc:sldChg>
      <pc:sldChg chg="modSp new mod">
        <pc:chgData name="真弥 池田" userId="89aed8e5b97f89e3" providerId="LiveId" clId="{0B29A2FD-0055-4A65-81CE-957ACC1F4852}" dt="2025-02-03T15:45:24.605" v="391" actId="20577"/>
        <pc:sldMkLst>
          <pc:docMk/>
          <pc:sldMk cId="1047843661" sldId="286"/>
        </pc:sldMkLst>
        <pc:spChg chg="mod">
          <ac:chgData name="真弥 池田" userId="89aed8e5b97f89e3" providerId="LiveId" clId="{0B29A2FD-0055-4A65-81CE-957ACC1F4852}" dt="2025-02-03T15:04:23.973" v="196" actId="20577"/>
          <ac:spMkLst>
            <pc:docMk/>
            <pc:sldMk cId="1047843661" sldId="286"/>
            <ac:spMk id="2" creationId="{CB041487-5AEB-9900-073E-73FABA60A9DB}"/>
          </ac:spMkLst>
        </pc:spChg>
        <pc:spChg chg="mod">
          <ac:chgData name="真弥 池田" userId="89aed8e5b97f89e3" providerId="LiveId" clId="{0B29A2FD-0055-4A65-81CE-957ACC1F4852}" dt="2025-02-03T15:45:24.605" v="391" actId="20577"/>
          <ac:spMkLst>
            <pc:docMk/>
            <pc:sldMk cId="1047843661" sldId="286"/>
            <ac:spMk id="3" creationId="{A6924F66-A1C2-F255-3FBA-D849DF1EF439}"/>
          </ac:spMkLst>
        </pc:spChg>
      </pc:sldChg>
      <pc:sldChg chg="add del">
        <pc:chgData name="真弥 池田" userId="89aed8e5b97f89e3" providerId="LiveId" clId="{0B29A2FD-0055-4A65-81CE-957ACC1F4852}" dt="2025-02-03T15:01:27.187" v="164" actId="2890"/>
        <pc:sldMkLst>
          <pc:docMk/>
          <pc:sldMk cId="2753415287" sldId="286"/>
        </pc:sldMkLst>
      </pc:sldChg>
      <pc:sldChg chg="addSp delSp modSp new mod">
        <pc:chgData name="真弥 池田" userId="89aed8e5b97f89e3" providerId="LiveId" clId="{0B29A2FD-0055-4A65-81CE-957ACC1F4852}" dt="2025-02-03T17:17:41.331" v="675" actId="404"/>
        <pc:sldMkLst>
          <pc:docMk/>
          <pc:sldMk cId="664133114" sldId="287"/>
        </pc:sldMkLst>
        <pc:spChg chg="mod">
          <ac:chgData name="真弥 池田" userId="89aed8e5b97f89e3" providerId="LiveId" clId="{0B29A2FD-0055-4A65-81CE-957ACC1F4852}" dt="2025-02-03T17:16:28.711" v="602"/>
          <ac:spMkLst>
            <pc:docMk/>
            <pc:sldMk cId="664133114" sldId="287"/>
            <ac:spMk id="2" creationId="{3FE805D8-4BD7-B3CB-F3B8-04817869023F}"/>
          </ac:spMkLst>
        </pc:spChg>
        <pc:spChg chg="del">
          <ac:chgData name="真弥 池田" userId="89aed8e5b97f89e3" providerId="LiveId" clId="{0B29A2FD-0055-4A65-81CE-957ACC1F4852}" dt="2025-02-03T17:16:09.800" v="599"/>
          <ac:spMkLst>
            <pc:docMk/>
            <pc:sldMk cId="664133114" sldId="287"/>
            <ac:spMk id="3" creationId="{10C62B5E-5A62-4002-9583-55051A91E3D5}"/>
          </ac:spMkLst>
        </pc:spChg>
        <pc:spChg chg="add mod">
          <ac:chgData name="真弥 池田" userId="89aed8e5b97f89e3" providerId="LiveId" clId="{0B29A2FD-0055-4A65-81CE-957ACC1F4852}" dt="2025-02-03T17:17:41.331" v="675" actId="404"/>
          <ac:spMkLst>
            <pc:docMk/>
            <pc:sldMk cId="664133114" sldId="287"/>
            <ac:spMk id="5" creationId="{49B7E814-7C00-4F96-3F03-F1685F7B62FB}"/>
          </ac:spMkLst>
        </pc:spChg>
        <pc:picChg chg="add mod">
          <ac:chgData name="真弥 池田" userId="89aed8e5b97f89e3" providerId="LiveId" clId="{0B29A2FD-0055-4A65-81CE-957ACC1F4852}" dt="2025-02-03T17:16:14.736" v="601" actId="1076"/>
          <ac:picMkLst>
            <pc:docMk/>
            <pc:sldMk cId="664133114" sldId="287"/>
            <ac:picMk id="4" creationId="{0914FF43-7E46-263C-87D7-F4BBEBBAEE8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B46DFC-CA31-4E1D-B241-528EBB4FC8E6}" type="datetimeFigureOut">
              <a:rPr kumimoji="1" lang="ja-JP" altLang="en-US" smtClean="0"/>
              <a:t>2025/2/4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1204B-5569-4D5D-99EE-201030F9BD15}" type="slidenum">
              <a:rPr kumimoji="1" lang="ja-JP" altLang="en-US" smtClean="0"/>
              <a:t>‹#›</a:t>
            </a:fld>
            <a:endParaRPr kumimoji="1" lang="ja-JP" altLang="en-US"/>
          </a:p>
        </p:txBody>
      </p:sp>
    </p:spTree>
    <p:extLst>
      <p:ext uri="{BB962C8B-B14F-4D97-AF65-F5344CB8AC3E}">
        <p14:creationId xmlns:p14="http://schemas.microsoft.com/office/powerpoint/2010/main" val="19475639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AF1204B-5569-4D5D-99EE-201030F9BD15}" type="slidenum">
              <a:rPr kumimoji="1" lang="ja-JP" altLang="en-US" smtClean="0"/>
              <a:t>1</a:t>
            </a:fld>
            <a:endParaRPr kumimoji="1" lang="ja-JP" altLang="en-US"/>
          </a:p>
        </p:txBody>
      </p:sp>
    </p:spTree>
    <p:extLst>
      <p:ext uri="{BB962C8B-B14F-4D97-AF65-F5344CB8AC3E}">
        <p14:creationId xmlns:p14="http://schemas.microsoft.com/office/powerpoint/2010/main" val="3091711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7" name="Date Placeholder 6"/>
          <p:cNvSpPr>
            <a:spLocks noGrp="1"/>
          </p:cNvSpPr>
          <p:nvPr>
            <p:ph type="dt" sz="half" idx="10"/>
          </p:nvPr>
        </p:nvSpPr>
        <p:spPr/>
        <p:txBody>
          <a:bodyPr/>
          <a:lstStyle/>
          <a:p>
            <a:fld id="{98ED733F-1C6D-41C4-B8E0-EF16AAC95FB3}" type="datetimeFigureOut">
              <a:rPr kumimoji="1" lang="ja-JP" altLang="en-US" smtClean="0"/>
              <a:t>2025/2/3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6374921-D23E-41DE-B41A-7C2DDA4534C2}" type="slidenum">
              <a:rPr kumimoji="1" lang="ja-JP" altLang="en-US" smtClean="0"/>
              <a:t>‹#›</a:t>
            </a:fld>
            <a:endParaRPr kumimoji="1" lang="ja-JP" altLang="en-US"/>
          </a:p>
        </p:txBody>
      </p:sp>
    </p:spTree>
    <p:extLst>
      <p:ext uri="{BB962C8B-B14F-4D97-AF65-F5344CB8AC3E}">
        <p14:creationId xmlns:p14="http://schemas.microsoft.com/office/powerpoint/2010/main" val="10838743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8ED733F-1C6D-41C4-B8E0-EF16AAC95FB3}"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374921-D23E-41DE-B41A-7C2DDA4534C2}" type="slidenum">
              <a:rPr kumimoji="1" lang="ja-JP" altLang="en-US" smtClean="0"/>
              <a:t>‹#›</a:t>
            </a:fld>
            <a:endParaRPr kumimoji="1" lang="ja-JP" altLang="en-US"/>
          </a:p>
        </p:txBody>
      </p:sp>
    </p:spTree>
    <p:extLst>
      <p:ext uri="{BB962C8B-B14F-4D97-AF65-F5344CB8AC3E}">
        <p14:creationId xmlns:p14="http://schemas.microsoft.com/office/powerpoint/2010/main" val="2410228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8ED733F-1C6D-41C4-B8E0-EF16AAC95FB3}"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374921-D23E-41DE-B41A-7C2DDA4534C2}" type="slidenum">
              <a:rPr kumimoji="1" lang="ja-JP" altLang="en-US" smtClean="0"/>
              <a:t>‹#›</a:t>
            </a:fld>
            <a:endParaRPr kumimoji="1" lang="ja-JP" altLang="en-US"/>
          </a:p>
        </p:txBody>
      </p:sp>
    </p:spTree>
    <p:extLst>
      <p:ext uri="{BB962C8B-B14F-4D97-AF65-F5344CB8AC3E}">
        <p14:creationId xmlns:p14="http://schemas.microsoft.com/office/powerpoint/2010/main" val="4230664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8ED733F-1C6D-41C4-B8E0-EF16AAC95FB3}" type="datetimeFigureOut">
              <a:rPr kumimoji="1" lang="ja-JP" altLang="en-US" smtClean="0"/>
              <a:t>2025/2/3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6374921-D23E-41DE-B41A-7C2DDA4534C2}" type="slidenum">
              <a:rPr kumimoji="1" lang="ja-JP" altLang="en-US" smtClean="0"/>
              <a:t>‹#›</a:t>
            </a:fld>
            <a:endParaRPr kumimoji="1" lang="ja-JP" altLang="en-US"/>
          </a:p>
        </p:txBody>
      </p:sp>
    </p:spTree>
    <p:extLst>
      <p:ext uri="{BB962C8B-B14F-4D97-AF65-F5344CB8AC3E}">
        <p14:creationId xmlns:p14="http://schemas.microsoft.com/office/powerpoint/2010/main" val="3830938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7" name="Date Placeholder 6"/>
          <p:cNvSpPr>
            <a:spLocks noGrp="1"/>
          </p:cNvSpPr>
          <p:nvPr>
            <p:ph type="dt" sz="half" idx="10"/>
          </p:nvPr>
        </p:nvSpPr>
        <p:spPr/>
        <p:txBody>
          <a:bodyPr/>
          <a:lstStyle/>
          <a:p>
            <a:fld id="{98ED733F-1C6D-41C4-B8E0-EF16AAC95FB3}" type="datetimeFigureOut">
              <a:rPr kumimoji="1" lang="ja-JP" altLang="en-US" smtClean="0"/>
              <a:t>2025/2/3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6374921-D23E-41DE-B41A-7C2DDA4534C2}" type="slidenum">
              <a:rPr kumimoji="1" lang="ja-JP" altLang="en-US" smtClean="0"/>
              <a:t>‹#›</a:t>
            </a:fld>
            <a:endParaRPr kumimoji="1" lang="ja-JP" altLang="en-US"/>
          </a:p>
        </p:txBody>
      </p:sp>
    </p:spTree>
    <p:extLst>
      <p:ext uri="{BB962C8B-B14F-4D97-AF65-F5344CB8AC3E}">
        <p14:creationId xmlns:p14="http://schemas.microsoft.com/office/powerpoint/2010/main" val="374771079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Date Placeholder 7"/>
          <p:cNvSpPr>
            <a:spLocks noGrp="1"/>
          </p:cNvSpPr>
          <p:nvPr>
            <p:ph type="dt" sz="half" idx="10"/>
          </p:nvPr>
        </p:nvSpPr>
        <p:spPr/>
        <p:txBody>
          <a:bodyPr/>
          <a:lstStyle/>
          <a:p>
            <a:fld id="{98ED733F-1C6D-41C4-B8E0-EF16AAC95FB3}" type="datetimeFigureOut">
              <a:rPr kumimoji="1" lang="ja-JP" altLang="en-US" smtClean="0"/>
              <a:t>2025/2/3</a:t>
            </a:fld>
            <a:endParaRPr kumimoji="1" lang="ja-JP" altLang="en-US"/>
          </a:p>
        </p:txBody>
      </p:sp>
      <p:sp>
        <p:nvSpPr>
          <p:cNvPr id="9" name="Footer Placeholder 8"/>
          <p:cNvSpPr>
            <a:spLocks noGrp="1"/>
          </p:cNvSpPr>
          <p:nvPr>
            <p:ph type="ftr" sz="quarter" idx="11"/>
          </p:nvPr>
        </p:nvSpPr>
        <p:spPr/>
        <p:txBody>
          <a:bodyPr/>
          <a:lstStyle/>
          <a:p>
            <a:endParaRPr kumimoji="1" lang="ja-JP" altLang="en-US"/>
          </a:p>
        </p:txBody>
      </p:sp>
      <p:sp>
        <p:nvSpPr>
          <p:cNvPr id="10" name="Slide Number Placeholder 9"/>
          <p:cNvSpPr>
            <a:spLocks noGrp="1"/>
          </p:cNvSpPr>
          <p:nvPr>
            <p:ph type="sldNum" sz="quarter" idx="12"/>
          </p:nvPr>
        </p:nvSpPr>
        <p:spPr/>
        <p:txBody>
          <a:bodyPr/>
          <a:lstStyle/>
          <a:p>
            <a:fld id="{36374921-D23E-41DE-B41A-7C2DDA4534C2}" type="slidenum">
              <a:rPr kumimoji="1" lang="ja-JP" altLang="en-US" smtClean="0"/>
              <a:t>‹#›</a:t>
            </a:fld>
            <a:endParaRPr kumimoji="1" lang="ja-JP" altLang="en-US"/>
          </a:p>
        </p:txBody>
      </p:sp>
    </p:spTree>
    <p:extLst>
      <p:ext uri="{BB962C8B-B14F-4D97-AF65-F5344CB8AC3E}">
        <p14:creationId xmlns:p14="http://schemas.microsoft.com/office/powerpoint/2010/main" val="729424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583436" y="3143250"/>
            <a:ext cx="4270248" cy="25967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7" name="Date Placeholder 6"/>
          <p:cNvSpPr>
            <a:spLocks noGrp="1"/>
          </p:cNvSpPr>
          <p:nvPr>
            <p:ph type="dt" sz="half" idx="10"/>
          </p:nvPr>
        </p:nvSpPr>
        <p:spPr/>
        <p:txBody>
          <a:bodyPr/>
          <a:lstStyle/>
          <a:p>
            <a:fld id="{98ED733F-1C6D-41C4-B8E0-EF16AAC95FB3}" type="datetimeFigureOut">
              <a:rPr kumimoji="1" lang="ja-JP" altLang="en-US" smtClean="0"/>
              <a:t>2025/2/3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6374921-D23E-41DE-B41A-7C2DDA4534C2}"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97558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8ED733F-1C6D-41C4-B8E0-EF16AAC95FB3}" type="datetimeFigureOut">
              <a:rPr kumimoji="1" lang="ja-JP" altLang="en-US" smtClean="0"/>
              <a:t>2025/2/3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6374921-D23E-41DE-B41A-7C2DDA4534C2}" type="slidenum">
              <a:rPr kumimoji="1" lang="ja-JP" altLang="en-US" smtClean="0"/>
              <a:t>‹#›</a:t>
            </a:fld>
            <a:endParaRPr kumimoji="1" lang="ja-JP" altLang="en-US"/>
          </a:p>
        </p:txBody>
      </p:sp>
    </p:spTree>
    <p:extLst>
      <p:ext uri="{BB962C8B-B14F-4D97-AF65-F5344CB8AC3E}">
        <p14:creationId xmlns:p14="http://schemas.microsoft.com/office/powerpoint/2010/main" val="2782059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ED733F-1C6D-41C4-B8E0-EF16AAC95FB3}" type="datetimeFigureOut">
              <a:rPr kumimoji="1" lang="ja-JP" altLang="en-US" smtClean="0"/>
              <a:t>2025/2/3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6374921-D23E-41DE-B41A-7C2DDA4534C2}" type="slidenum">
              <a:rPr kumimoji="1" lang="ja-JP" altLang="en-US" smtClean="0"/>
              <a:t>‹#›</a:t>
            </a:fld>
            <a:endParaRPr kumimoji="1" lang="ja-JP" altLang="en-US"/>
          </a:p>
        </p:txBody>
      </p:sp>
    </p:spTree>
    <p:extLst>
      <p:ext uri="{BB962C8B-B14F-4D97-AF65-F5344CB8AC3E}">
        <p14:creationId xmlns:p14="http://schemas.microsoft.com/office/powerpoint/2010/main" val="2147014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9" name="Date Placeholder 8"/>
          <p:cNvSpPr>
            <a:spLocks noGrp="1"/>
          </p:cNvSpPr>
          <p:nvPr>
            <p:ph type="dt" sz="half" idx="10"/>
          </p:nvPr>
        </p:nvSpPr>
        <p:spPr/>
        <p:txBody>
          <a:bodyPr/>
          <a:lstStyle/>
          <a:p>
            <a:fld id="{98ED733F-1C6D-41C4-B8E0-EF16AAC95FB3}" type="datetimeFigureOut">
              <a:rPr kumimoji="1" lang="ja-JP" altLang="en-US" smtClean="0"/>
              <a:t>2025/2/3</a:t>
            </a:fld>
            <a:endParaRPr kumimoji="1" lang="ja-JP" alt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kumimoji="1" lang="ja-JP" altLang="en-US"/>
          </a:p>
        </p:txBody>
      </p:sp>
      <p:sp>
        <p:nvSpPr>
          <p:cNvPr id="11" name="Slide Number Placeholder 10"/>
          <p:cNvSpPr>
            <a:spLocks noGrp="1"/>
          </p:cNvSpPr>
          <p:nvPr>
            <p:ph type="sldNum" sz="quarter" idx="12"/>
          </p:nvPr>
        </p:nvSpPr>
        <p:spPr/>
        <p:txBody>
          <a:bodyPr/>
          <a:lstStyle/>
          <a:p>
            <a:fld id="{36374921-D23E-41DE-B41A-7C2DDA4534C2}" type="slidenum">
              <a:rPr kumimoji="1" lang="ja-JP" altLang="en-US" smtClean="0"/>
              <a:t>‹#›</a:t>
            </a:fld>
            <a:endParaRPr kumimoji="1" lang="ja-JP" altLang="en-US"/>
          </a:p>
        </p:txBody>
      </p:sp>
    </p:spTree>
    <p:extLst>
      <p:ext uri="{BB962C8B-B14F-4D97-AF65-F5344CB8AC3E}">
        <p14:creationId xmlns:p14="http://schemas.microsoft.com/office/powerpoint/2010/main" val="440927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8ED733F-1C6D-41C4-B8E0-EF16AAC95FB3}" type="datetimeFigureOut">
              <a:rPr kumimoji="1" lang="ja-JP" altLang="en-US" smtClean="0"/>
              <a:t>2025/2/3</a:t>
            </a:fld>
            <a:endParaRPr kumimoji="1" lang="ja-JP" alt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kumimoji="1" lang="ja-JP" altLang="en-US"/>
          </a:p>
        </p:txBody>
      </p:sp>
      <p:sp>
        <p:nvSpPr>
          <p:cNvPr id="10" name="Slide Number Placeholder 9"/>
          <p:cNvSpPr>
            <a:spLocks noGrp="1"/>
          </p:cNvSpPr>
          <p:nvPr>
            <p:ph type="sldNum" sz="quarter" idx="12"/>
          </p:nvPr>
        </p:nvSpPr>
        <p:spPr/>
        <p:txBody>
          <a:bodyPr/>
          <a:lstStyle/>
          <a:p>
            <a:fld id="{36374921-D23E-41DE-B41A-7C2DDA4534C2}" type="slidenum">
              <a:rPr kumimoji="1" lang="ja-JP" altLang="en-US" smtClean="0"/>
              <a:t>‹#›</a:t>
            </a:fld>
            <a:endParaRPr kumimoji="1" lang="ja-JP" altLang="en-US"/>
          </a:p>
        </p:txBody>
      </p:sp>
    </p:spTree>
    <p:extLst>
      <p:ext uri="{BB962C8B-B14F-4D97-AF65-F5344CB8AC3E}">
        <p14:creationId xmlns:p14="http://schemas.microsoft.com/office/powerpoint/2010/main" val="3721640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8ED733F-1C6D-41C4-B8E0-EF16AAC95FB3}" type="datetimeFigureOut">
              <a:rPr kumimoji="1" lang="ja-JP" altLang="en-US" smtClean="0"/>
              <a:t>2025/2/3</a:t>
            </a:fld>
            <a:endParaRPr kumimoji="1" lang="ja-JP" alt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kumimoji="1" lang="ja-JP" alt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36374921-D23E-41DE-B41A-7C2DDA4534C2}" type="slidenum">
              <a:rPr kumimoji="1" lang="ja-JP" altLang="en-US" smtClean="0"/>
              <a:t>‹#›</a:t>
            </a:fld>
            <a:endParaRPr kumimoji="1" lang="ja-JP" altLang="en-US"/>
          </a:p>
        </p:txBody>
      </p:sp>
    </p:spTree>
    <p:extLst>
      <p:ext uri="{BB962C8B-B14F-4D97-AF65-F5344CB8AC3E}">
        <p14:creationId xmlns:p14="http://schemas.microsoft.com/office/powerpoint/2010/main" val="2161869755"/>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txStyles>
    <p:titleStyle>
      <a:lvl1pPr algn="ctr" defTabSz="914400" rtl="0" eaLnBrk="1" latinLnBrk="0" hangingPunct="1">
        <a:lnSpc>
          <a:spcPct val="90000"/>
        </a:lnSpc>
        <a:spcBef>
          <a:spcPct val="0"/>
        </a:spcBef>
        <a:buNone/>
        <a:defRPr kumimoji="1"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orp.fukutsu.co.jp/"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suzu.co.jp/"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nipponexpress-holdings.com/ja/press/2020/20200907-1.html"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mlit.go.jp/common/001354690.pdf&#12288;2024&#24180;6"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6DFFAA-08FE-B5F1-B38C-332F7EB8B46A}"/>
              </a:ext>
            </a:extLst>
          </p:cNvPr>
          <p:cNvSpPr>
            <a:spLocks noGrp="1"/>
          </p:cNvSpPr>
          <p:nvPr>
            <p:ph type="ctrTitle"/>
          </p:nvPr>
        </p:nvSpPr>
        <p:spPr>
          <a:xfrm>
            <a:off x="868334" y="1107628"/>
            <a:ext cx="10455332" cy="3691767"/>
          </a:xfrm>
          <a:ln>
            <a:noFill/>
          </a:ln>
        </p:spPr>
        <p:txBody>
          <a:bodyPr>
            <a:normAutofit/>
          </a:bodyPr>
          <a:lstStyle/>
          <a:p>
            <a:r>
              <a:rPr kumimoji="1" lang="ja-JP" altLang="en-US" sz="6600" dirty="0">
                <a:latin typeface="+mj-ea"/>
              </a:rPr>
              <a:t>持続可能な物流を考える</a:t>
            </a:r>
            <a:br>
              <a:rPr kumimoji="1" lang="en-US" altLang="ja-JP" sz="5000" dirty="0">
                <a:latin typeface="+mj-ea"/>
              </a:rPr>
            </a:br>
            <a:r>
              <a:rPr kumimoji="1" lang="ja-JP" altLang="en-US" sz="5000" dirty="0">
                <a:latin typeface="+mj-ea"/>
              </a:rPr>
              <a:t>－物流</a:t>
            </a:r>
            <a:r>
              <a:rPr lang="ja-JP" altLang="en-US" sz="5000" dirty="0">
                <a:latin typeface="+mj-ea"/>
              </a:rPr>
              <a:t>２０２４年問題</a:t>
            </a:r>
            <a:r>
              <a:rPr kumimoji="1" lang="ja-JP" altLang="en-US" sz="5000" dirty="0">
                <a:latin typeface="+mj-ea"/>
              </a:rPr>
              <a:t>－</a:t>
            </a:r>
          </a:p>
        </p:txBody>
      </p:sp>
      <p:sp>
        <p:nvSpPr>
          <p:cNvPr id="3" name="字幕 2">
            <a:extLst>
              <a:ext uri="{FF2B5EF4-FFF2-40B4-BE49-F238E27FC236}">
                <a16:creationId xmlns:a16="http://schemas.microsoft.com/office/drawing/2014/main" id="{35208D25-5EFB-542A-FE3B-397EEDA7E2D1}"/>
              </a:ext>
            </a:extLst>
          </p:cNvPr>
          <p:cNvSpPr>
            <a:spLocks noGrp="1"/>
          </p:cNvSpPr>
          <p:nvPr>
            <p:ph type="subTitle" idx="1"/>
          </p:nvPr>
        </p:nvSpPr>
        <p:spPr>
          <a:xfrm>
            <a:off x="1262729" y="5499895"/>
            <a:ext cx="9638443" cy="1080419"/>
          </a:xfrm>
        </p:spPr>
        <p:txBody>
          <a:bodyPr>
            <a:normAutofit/>
          </a:bodyPr>
          <a:lstStyle/>
          <a:p>
            <a:r>
              <a:rPr kumimoji="1" lang="ja-JP" altLang="en-US" dirty="0">
                <a:solidFill>
                  <a:schemeClr val="tx1"/>
                </a:solidFill>
                <a:latin typeface="+mn-ea"/>
              </a:rPr>
              <a:t>関東学院大学　荒川ゼミナール</a:t>
            </a:r>
            <a:endParaRPr kumimoji="1" lang="en-US" altLang="ja-JP" dirty="0">
              <a:solidFill>
                <a:schemeClr val="tx1"/>
              </a:solidFill>
              <a:latin typeface="+mn-ea"/>
            </a:endParaRPr>
          </a:p>
          <a:p>
            <a:r>
              <a:rPr kumimoji="1" lang="en-US" altLang="ja-JP" dirty="0">
                <a:solidFill>
                  <a:schemeClr val="tx1"/>
                </a:solidFill>
                <a:latin typeface="+mn-ea"/>
              </a:rPr>
              <a:t>221E1017</a:t>
            </a:r>
            <a:r>
              <a:rPr kumimoji="1" lang="ja-JP" altLang="en-US" dirty="0">
                <a:solidFill>
                  <a:schemeClr val="tx1"/>
                </a:solidFill>
                <a:latin typeface="+mn-ea"/>
              </a:rPr>
              <a:t>　池田　真弥</a:t>
            </a:r>
          </a:p>
        </p:txBody>
      </p:sp>
    </p:spTree>
    <p:extLst>
      <p:ext uri="{BB962C8B-B14F-4D97-AF65-F5344CB8AC3E}">
        <p14:creationId xmlns:p14="http://schemas.microsoft.com/office/powerpoint/2010/main" val="1652937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99836-84CC-91E5-4EC8-018B590EA32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4F363CA-04C7-3A7C-508D-7577D60E1FC7}"/>
              </a:ext>
            </a:extLst>
          </p:cNvPr>
          <p:cNvSpPr>
            <a:spLocks noGrp="1"/>
          </p:cNvSpPr>
          <p:nvPr>
            <p:ph type="title"/>
          </p:nvPr>
        </p:nvSpPr>
        <p:spPr/>
        <p:txBody>
          <a:bodyPr/>
          <a:lstStyle/>
          <a:p>
            <a:r>
              <a:rPr kumimoji="1" lang="ja-JP" altLang="en-US" dirty="0"/>
              <a:t>物流業界の現状③</a:t>
            </a:r>
          </a:p>
        </p:txBody>
      </p:sp>
      <p:sp>
        <p:nvSpPr>
          <p:cNvPr id="4" name="コンテンツ プレースホルダー 3">
            <a:extLst>
              <a:ext uri="{FF2B5EF4-FFF2-40B4-BE49-F238E27FC236}">
                <a16:creationId xmlns:a16="http://schemas.microsoft.com/office/drawing/2014/main" id="{7109B81D-8C0C-7905-D83A-A5F4CFC15808}"/>
              </a:ext>
            </a:extLst>
          </p:cNvPr>
          <p:cNvSpPr>
            <a:spLocks noGrp="1"/>
          </p:cNvSpPr>
          <p:nvPr>
            <p:ph sz="half" idx="1"/>
          </p:nvPr>
        </p:nvSpPr>
        <p:spPr>
          <a:xfrm>
            <a:off x="956289" y="2943350"/>
            <a:ext cx="4918152" cy="2911276"/>
          </a:xfrm>
        </p:spPr>
        <p:txBody>
          <a:bodyPr/>
          <a:lstStyle/>
          <a:p>
            <a:pPr>
              <a:buFont typeface="Wingdings" panose="05000000000000000000" pitchFamily="2" charset="2"/>
              <a:buChar char="Ø"/>
            </a:pPr>
            <a:r>
              <a:rPr lang="ja-JP" altLang="en-US" sz="2000" dirty="0"/>
              <a:t>トラックドライバーを全産業と比較すると、年間労働時間は約</a:t>
            </a:r>
            <a:r>
              <a:rPr lang="en-US" altLang="ja-JP" sz="2000" dirty="0"/>
              <a:t>2</a:t>
            </a:r>
            <a:r>
              <a:rPr lang="ja-JP" altLang="en-US" sz="2000" dirty="0"/>
              <a:t>割長く、年間所得額は約１割低く、有効求人倍率は約２倍</a:t>
            </a:r>
          </a:p>
          <a:p>
            <a:pPr>
              <a:buFont typeface="Wingdings" panose="05000000000000000000" pitchFamily="2" charset="2"/>
              <a:buChar char="Ø"/>
            </a:pPr>
            <a:r>
              <a:rPr lang="ja-JP" altLang="en-US" sz="2000" dirty="0"/>
              <a:t>トラックドライバーの長時間労働の主な要因としては、長時間の運転時間、荷待ち時間、荷役作業等が挙げられる</a:t>
            </a:r>
          </a:p>
          <a:p>
            <a:pPr marL="0" indent="0">
              <a:buNone/>
            </a:pPr>
            <a:endParaRPr lang="ja-JP" altLang="en-US" dirty="0"/>
          </a:p>
        </p:txBody>
      </p:sp>
      <p:pic>
        <p:nvPicPr>
          <p:cNvPr id="6" name="コンテンツ プレースホルダー 5">
            <a:extLst>
              <a:ext uri="{FF2B5EF4-FFF2-40B4-BE49-F238E27FC236}">
                <a16:creationId xmlns:a16="http://schemas.microsoft.com/office/drawing/2014/main" id="{DCAC6191-F672-84CC-37DB-4498BDBBD738}"/>
              </a:ext>
            </a:extLst>
          </p:cNvPr>
          <p:cNvPicPr>
            <a:picLocks noGrp="1" noChangeAspect="1"/>
          </p:cNvPicPr>
          <p:nvPr>
            <p:ph sz="half" idx="2"/>
          </p:nvPr>
        </p:nvPicPr>
        <p:blipFill>
          <a:blip r:embed="rId2"/>
          <a:stretch>
            <a:fillRect/>
          </a:stretch>
        </p:blipFill>
        <p:spPr>
          <a:xfrm>
            <a:off x="6010966" y="3092312"/>
            <a:ext cx="4918152" cy="2613352"/>
          </a:xfrm>
          <a:prstGeom prst="rect">
            <a:avLst/>
          </a:prstGeom>
        </p:spPr>
      </p:pic>
      <p:sp>
        <p:nvSpPr>
          <p:cNvPr id="7" name="テキスト ボックス 6">
            <a:extLst>
              <a:ext uri="{FF2B5EF4-FFF2-40B4-BE49-F238E27FC236}">
                <a16:creationId xmlns:a16="http://schemas.microsoft.com/office/drawing/2014/main" id="{0851F95B-7D0D-0954-C179-C9A5EA397D98}"/>
              </a:ext>
            </a:extLst>
          </p:cNvPr>
          <p:cNvSpPr txBox="1"/>
          <p:nvPr/>
        </p:nvSpPr>
        <p:spPr>
          <a:xfrm>
            <a:off x="6412020" y="6041772"/>
            <a:ext cx="4841271" cy="577081"/>
          </a:xfrm>
          <a:prstGeom prst="rect">
            <a:avLst/>
          </a:prstGeom>
          <a:noFill/>
        </p:spPr>
        <p:txBody>
          <a:bodyPr wrap="square" rtlCol="0">
            <a:spAutoFit/>
          </a:bodyPr>
          <a:lstStyle/>
          <a:p>
            <a:r>
              <a:rPr kumimoji="1" lang="ja-JP" altLang="en-US" sz="1050"/>
              <a:t>出所）国土交通省　「物流</a:t>
            </a:r>
            <a:r>
              <a:rPr kumimoji="1" lang="en-US" altLang="ja-JP" sz="1050"/>
              <a:t>2024</a:t>
            </a:r>
            <a:r>
              <a:rPr kumimoji="1" lang="ja-JP" altLang="en-US" sz="1050"/>
              <a:t>年問題について」</a:t>
            </a:r>
          </a:p>
          <a:p>
            <a:r>
              <a:rPr kumimoji="1" lang="en-US" altLang="ja-JP" sz="1050"/>
              <a:t>https://www.mlit.go.jp/policy/shingikai/content/001620626.pdf</a:t>
            </a:r>
            <a:r>
              <a:rPr kumimoji="1" lang="ja-JP" altLang="en-US" sz="1050"/>
              <a:t>　</a:t>
            </a:r>
          </a:p>
          <a:p>
            <a:r>
              <a:rPr kumimoji="1" lang="en-US" altLang="ja-JP" sz="1050"/>
              <a:t>2024</a:t>
            </a:r>
            <a:r>
              <a:rPr kumimoji="1" lang="ja-JP" altLang="en-US" sz="1050"/>
              <a:t>年</a:t>
            </a:r>
            <a:r>
              <a:rPr kumimoji="1" lang="en-US" altLang="ja-JP" sz="1050"/>
              <a:t>6</a:t>
            </a:r>
            <a:r>
              <a:rPr kumimoji="1" lang="ja-JP" altLang="en-US" sz="1050"/>
              <a:t>月閲覧</a:t>
            </a:r>
            <a:endParaRPr kumimoji="1" lang="ja-JP" altLang="en-US" sz="1050" dirty="0"/>
          </a:p>
        </p:txBody>
      </p:sp>
    </p:spTree>
    <p:extLst>
      <p:ext uri="{BB962C8B-B14F-4D97-AF65-F5344CB8AC3E}">
        <p14:creationId xmlns:p14="http://schemas.microsoft.com/office/powerpoint/2010/main" val="1337818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74236-9542-8434-EAA6-8FB098F156C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3F174FF-40D1-B09F-5124-903175A1628E}"/>
              </a:ext>
            </a:extLst>
          </p:cNvPr>
          <p:cNvSpPr>
            <a:spLocks noGrp="1"/>
          </p:cNvSpPr>
          <p:nvPr>
            <p:ph type="title"/>
          </p:nvPr>
        </p:nvSpPr>
        <p:spPr/>
        <p:txBody>
          <a:bodyPr/>
          <a:lstStyle/>
          <a:p>
            <a:r>
              <a:rPr kumimoji="1" lang="ja-JP" altLang="en-US" dirty="0"/>
              <a:t>物流業界の現状④</a:t>
            </a:r>
          </a:p>
        </p:txBody>
      </p:sp>
      <p:sp>
        <p:nvSpPr>
          <p:cNvPr id="6" name="コンテンツ プレースホルダー 5">
            <a:extLst>
              <a:ext uri="{FF2B5EF4-FFF2-40B4-BE49-F238E27FC236}">
                <a16:creationId xmlns:a16="http://schemas.microsoft.com/office/drawing/2014/main" id="{4C48764A-7172-1D00-6C69-FB56004219BA}"/>
              </a:ext>
            </a:extLst>
          </p:cNvPr>
          <p:cNvSpPr>
            <a:spLocks noGrp="1"/>
          </p:cNvSpPr>
          <p:nvPr>
            <p:ph idx="1"/>
          </p:nvPr>
        </p:nvSpPr>
        <p:spPr>
          <a:xfrm>
            <a:off x="2231136" y="2638044"/>
            <a:ext cx="7729728" cy="3656169"/>
          </a:xfrm>
        </p:spPr>
        <p:txBody>
          <a:bodyPr/>
          <a:lstStyle/>
          <a:p>
            <a:pPr>
              <a:buClr>
                <a:schemeClr val="tx1"/>
              </a:buClr>
              <a:buFont typeface="Wingdings" panose="05000000000000000000" pitchFamily="2" charset="2"/>
              <a:buChar char="Ø"/>
            </a:pPr>
            <a:r>
              <a:rPr lang="ja-JP" altLang="en-US" dirty="0"/>
              <a:t>全日本トラック協会 が毎年公表している「経営分析報告書」によると、　運送コストの中に占める比率が最も高いのが人件費</a:t>
            </a:r>
            <a:endParaRPr lang="en-US" altLang="ja-JP" dirty="0"/>
          </a:p>
          <a:p>
            <a:endParaRPr lang="en-US" altLang="ja-JP" dirty="0"/>
          </a:p>
          <a:p>
            <a:pPr>
              <a:buClr>
                <a:schemeClr val="tx1"/>
              </a:buClr>
              <a:buFont typeface="Wingdings" panose="05000000000000000000" pitchFamily="2" charset="2"/>
              <a:buChar char="Ø"/>
            </a:pPr>
            <a:r>
              <a:rPr lang="ja-JP" altLang="en-US" dirty="0"/>
              <a:t>トラック運送事業は、典型的な労働集約型産業 といえる。さらに「</a:t>
            </a:r>
            <a:r>
              <a:rPr lang="en-US" altLang="ja-JP" dirty="0"/>
              <a:t>2024</a:t>
            </a:r>
            <a:r>
              <a:rPr lang="ja-JP" altLang="en-US" dirty="0"/>
              <a:t>年問題」 への対応とあわせ、最近の運転者不足のために人件費が上昇し、令和</a:t>
            </a:r>
            <a:r>
              <a:rPr lang="en-US" altLang="ja-JP" dirty="0"/>
              <a:t>4</a:t>
            </a:r>
            <a:r>
              <a:rPr lang="ja-JP" altLang="en-US" dirty="0"/>
              <a:t>年度の全国平均では</a:t>
            </a:r>
            <a:r>
              <a:rPr lang="en-US" altLang="ja-JP" dirty="0"/>
              <a:t>37.4</a:t>
            </a:r>
            <a:r>
              <a:rPr lang="ja-JP" altLang="en-US" dirty="0"/>
              <a:t>％にのぼるなど、約</a:t>
            </a:r>
            <a:r>
              <a:rPr lang="en-US" altLang="ja-JP" dirty="0"/>
              <a:t>4</a:t>
            </a:r>
            <a:r>
              <a:rPr lang="ja-JP" altLang="en-US" dirty="0"/>
              <a:t>割で推移している。次いで、燃料油脂費 が高く</a:t>
            </a:r>
            <a:r>
              <a:rPr lang="en-US" altLang="ja-JP" dirty="0"/>
              <a:t>14.7</a:t>
            </a:r>
            <a:r>
              <a:rPr lang="ja-JP" altLang="en-US" dirty="0"/>
              <a:t>％となっており、</a:t>
            </a:r>
            <a:r>
              <a:rPr lang="en-US" altLang="ja-JP" dirty="0"/>
              <a:t>3</a:t>
            </a:r>
            <a:r>
              <a:rPr lang="ja-JP" altLang="en-US" dirty="0"/>
              <a:t>年間連続で上昇している。</a:t>
            </a:r>
            <a:endParaRPr lang="en-US" altLang="ja-JP" dirty="0"/>
          </a:p>
          <a:p>
            <a:pPr>
              <a:buClr>
                <a:schemeClr val="tx1"/>
              </a:buClr>
              <a:buFont typeface="Wingdings" panose="05000000000000000000" pitchFamily="2" charset="2"/>
              <a:buChar char="Ø"/>
            </a:pPr>
            <a:endParaRPr lang="en-US" altLang="ja-JP" dirty="0"/>
          </a:p>
          <a:p>
            <a:pPr>
              <a:buClr>
                <a:schemeClr val="tx1"/>
              </a:buClr>
              <a:buFont typeface="Wingdings" panose="05000000000000000000" pitchFamily="2" charset="2"/>
              <a:buChar char="Ø"/>
            </a:pPr>
            <a:r>
              <a:rPr lang="ja-JP" altLang="en-US" dirty="0"/>
              <a:t>軽油価格が１円上がると物流業界全体への影響額は年間</a:t>
            </a:r>
            <a:r>
              <a:rPr lang="en-US" altLang="ja-JP" dirty="0"/>
              <a:t>150</a:t>
            </a:r>
            <a:r>
              <a:rPr lang="ja-JP" altLang="en-US" dirty="0"/>
              <a:t>億円以上も負担が増える</a:t>
            </a:r>
            <a:endParaRPr lang="en-US" altLang="ja-JP" dirty="0"/>
          </a:p>
          <a:p>
            <a:pPr marL="0" indent="0">
              <a:buClr>
                <a:schemeClr val="tx1"/>
              </a:buClr>
              <a:buNone/>
            </a:pPr>
            <a:endParaRPr lang="en-US" altLang="ja-JP" dirty="0"/>
          </a:p>
          <a:p>
            <a:pPr>
              <a:buClr>
                <a:schemeClr val="tx1"/>
              </a:buClr>
              <a:buFont typeface="Wingdings" panose="05000000000000000000" pitchFamily="2" charset="2"/>
              <a:buChar char="Ø"/>
            </a:pPr>
            <a:endParaRPr lang="en-US" altLang="ja-JP" dirty="0"/>
          </a:p>
        </p:txBody>
      </p:sp>
    </p:spTree>
    <p:extLst>
      <p:ext uri="{BB962C8B-B14F-4D97-AF65-F5344CB8AC3E}">
        <p14:creationId xmlns:p14="http://schemas.microsoft.com/office/powerpoint/2010/main" val="851373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A047E5-1F02-169A-DD76-06A2738D4AF1}"/>
              </a:ext>
            </a:extLst>
          </p:cNvPr>
          <p:cNvSpPr>
            <a:spLocks noGrp="1"/>
          </p:cNvSpPr>
          <p:nvPr>
            <p:ph type="title"/>
          </p:nvPr>
        </p:nvSpPr>
        <p:spPr/>
        <p:txBody>
          <a:bodyPr/>
          <a:lstStyle/>
          <a:p>
            <a:r>
              <a:rPr kumimoji="1" lang="ja-JP" altLang="en-US" dirty="0"/>
              <a:t>物流２０２４年問題について①</a:t>
            </a:r>
          </a:p>
        </p:txBody>
      </p:sp>
      <p:sp>
        <p:nvSpPr>
          <p:cNvPr id="3" name="コンテンツ プレースホルダー 2">
            <a:extLst>
              <a:ext uri="{FF2B5EF4-FFF2-40B4-BE49-F238E27FC236}">
                <a16:creationId xmlns:a16="http://schemas.microsoft.com/office/drawing/2014/main" id="{0CD77665-0CF5-7473-CDE7-8B6451AA3E38}"/>
              </a:ext>
            </a:extLst>
          </p:cNvPr>
          <p:cNvSpPr>
            <a:spLocks noGrp="1"/>
          </p:cNvSpPr>
          <p:nvPr>
            <p:ph idx="1"/>
          </p:nvPr>
        </p:nvSpPr>
        <p:spPr>
          <a:xfrm>
            <a:off x="2231135" y="2638044"/>
            <a:ext cx="8281659" cy="3101983"/>
          </a:xfrm>
        </p:spPr>
        <p:txBody>
          <a:bodyPr/>
          <a:lstStyle/>
          <a:p>
            <a:pPr>
              <a:buClr>
                <a:schemeClr val="tx1"/>
              </a:buClr>
              <a:buFont typeface="Wingdings" panose="05000000000000000000" pitchFamily="2" charset="2"/>
              <a:buChar char="Ø"/>
            </a:pPr>
            <a:r>
              <a:rPr kumimoji="1" lang="ja-JP" altLang="en-US" dirty="0"/>
              <a:t>物流</a:t>
            </a:r>
            <a:r>
              <a:rPr kumimoji="1" lang="en-US" altLang="ja-JP" dirty="0"/>
              <a:t>2024</a:t>
            </a:r>
            <a:r>
              <a:rPr kumimoji="1" lang="ja-JP" altLang="en-US" dirty="0"/>
              <a:t>年問題は、働き方改革関連法の施行により、トラック運転手の年間残業時間が</a:t>
            </a:r>
            <a:r>
              <a:rPr kumimoji="1" lang="en-US" altLang="ja-JP" dirty="0"/>
              <a:t>960</a:t>
            </a:r>
            <a:r>
              <a:rPr kumimoji="1" lang="ja-JP" altLang="en-US" dirty="0"/>
              <a:t>時間に制限されることで引き起こされる問題群を指す。</a:t>
            </a:r>
            <a:endParaRPr kumimoji="1" lang="en-US" altLang="ja-JP" dirty="0"/>
          </a:p>
          <a:p>
            <a:pPr>
              <a:buClr>
                <a:schemeClr val="tx1"/>
              </a:buClr>
              <a:buFont typeface="Wingdings" panose="05000000000000000000" pitchFamily="2" charset="2"/>
              <a:buChar char="Ø"/>
            </a:pPr>
            <a:r>
              <a:rPr kumimoji="1" lang="ja-JP" altLang="en-US" dirty="0"/>
              <a:t>この法律の目的は、労働環境の改善と過労死防止であるが、同時に物流業界に大きな影響を与えることが挙げられる。</a:t>
            </a:r>
            <a:endParaRPr kumimoji="1" lang="en-US" altLang="ja-JP" dirty="0"/>
          </a:p>
          <a:p>
            <a:pPr>
              <a:buClr>
                <a:schemeClr val="tx1"/>
              </a:buClr>
              <a:buFont typeface="Wingdings" panose="05000000000000000000" pitchFamily="2" charset="2"/>
              <a:buChar char="Ø"/>
            </a:pPr>
            <a:r>
              <a:rPr kumimoji="1" lang="ja-JP" altLang="en-US" dirty="0"/>
              <a:t>国土交通省によると、労働時間規制等による物流への影響として、具体的な対応を行わなかった場合、</a:t>
            </a:r>
            <a:r>
              <a:rPr kumimoji="1" lang="en-US" altLang="ja-JP" dirty="0"/>
              <a:t>2024</a:t>
            </a:r>
            <a:r>
              <a:rPr kumimoji="1" lang="ja-JP" altLang="en-US" dirty="0"/>
              <a:t>年度には輸送能力が約</a:t>
            </a:r>
            <a:r>
              <a:rPr kumimoji="1" lang="en-US" altLang="ja-JP" dirty="0"/>
              <a:t>14</a:t>
            </a:r>
            <a:r>
              <a:rPr kumimoji="1" lang="ja-JP" altLang="en-US" dirty="0"/>
              <a:t>％（</a:t>
            </a:r>
            <a:r>
              <a:rPr kumimoji="1" lang="en-US" altLang="ja-JP" dirty="0"/>
              <a:t>4</a:t>
            </a:r>
            <a:r>
              <a:rPr kumimoji="1" lang="ja-JP" altLang="en-US" dirty="0"/>
              <a:t>億トン相当）不足する可能性があり、その後も対応を行わなかった場合、</a:t>
            </a:r>
            <a:r>
              <a:rPr kumimoji="1" lang="en-US" altLang="ja-JP" dirty="0"/>
              <a:t>2030</a:t>
            </a:r>
            <a:r>
              <a:rPr kumimoji="1" lang="ja-JP" altLang="en-US" dirty="0"/>
              <a:t>年度には輸送能力が約</a:t>
            </a:r>
            <a:r>
              <a:rPr kumimoji="1" lang="en-US" altLang="ja-JP" dirty="0"/>
              <a:t>34</a:t>
            </a:r>
            <a:r>
              <a:rPr kumimoji="1" lang="ja-JP" altLang="en-US" dirty="0"/>
              <a:t>％（</a:t>
            </a:r>
            <a:r>
              <a:rPr kumimoji="1" lang="en-US" altLang="ja-JP" dirty="0"/>
              <a:t>9</a:t>
            </a:r>
            <a:r>
              <a:rPr kumimoji="1" lang="ja-JP" altLang="en-US" dirty="0"/>
              <a:t>億トン）不足する可能性があると考えられている。</a:t>
            </a:r>
          </a:p>
        </p:txBody>
      </p:sp>
    </p:spTree>
    <p:extLst>
      <p:ext uri="{BB962C8B-B14F-4D97-AF65-F5344CB8AC3E}">
        <p14:creationId xmlns:p14="http://schemas.microsoft.com/office/powerpoint/2010/main" val="53259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FDEB77-1859-6460-E62D-308D807E64C7}"/>
              </a:ext>
            </a:extLst>
          </p:cNvPr>
          <p:cNvSpPr>
            <a:spLocks noGrp="1"/>
          </p:cNvSpPr>
          <p:nvPr>
            <p:ph type="title"/>
          </p:nvPr>
        </p:nvSpPr>
        <p:spPr/>
        <p:txBody>
          <a:bodyPr/>
          <a:lstStyle/>
          <a:p>
            <a:r>
              <a:rPr kumimoji="1" lang="ja-JP" altLang="en-US" dirty="0"/>
              <a:t>物流２０２４年問題②</a:t>
            </a:r>
          </a:p>
        </p:txBody>
      </p:sp>
      <p:sp>
        <p:nvSpPr>
          <p:cNvPr id="3" name="コンテンツ プレースホルダー 2">
            <a:extLst>
              <a:ext uri="{FF2B5EF4-FFF2-40B4-BE49-F238E27FC236}">
                <a16:creationId xmlns:a16="http://schemas.microsoft.com/office/drawing/2014/main" id="{CCA1DA9E-E2F5-6257-33F8-E26FECD580B3}"/>
              </a:ext>
            </a:extLst>
          </p:cNvPr>
          <p:cNvSpPr>
            <a:spLocks noGrp="1"/>
          </p:cNvSpPr>
          <p:nvPr>
            <p:ph idx="1"/>
          </p:nvPr>
        </p:nvSpPr>
        <p:spPr/>
        <p:txBody>
          <a:bodyPr/>
          <a:lstStyle/>
          <a:p>
            <a:pPr>
              <a:buFont typeface="Wingdings" panose="05000000000000000000" pitchFamily="2" charset="2"/>
              <a:buChar char="Ø"/>
            </a:pPr>
            <a:r>
              <a:rPr kumimoji="1" lang="en-US" altLang="ja-JP" dirty="0"/>
              <a:t>1990</a:t>
            </a:r>
            <a:r>
              <a:rPr kumimoji="1" lang="ja-JP" altLang="en-US" dirty="0"/>
              <a:t>年頃の物流二法「貨物自動車運送事業法」「貨物運送取扱事業法」（ともに</a:t>
            </a:r>
            <a:r>
              <a:rPr kumimoji="1" lang="en-US" altLang="ja-JP" dirty="0"/>
              <a:t>1989</a:t>
            </a:r>
            <a:r>
              <a:rPr kumimoji="1" lang="ja-JP" altLang="en-US" dirty="0"/>
              <a:t>年</a:t>
            </a:r>
            <a:r>
              <a:rPr kumimoji="1" lang="en-US" altLang="ja-JP" dirty="0"/>
              <a:t>12</a:t>
            </a:r>
            <a:r>
              <a:rPr kumimoji="1" lang="ja-JP" altLang="en-US" dirty="0"/>
              <a:t>月成立、</a:t>
            </a:r>
            <a:r>
              <a:rPr kumimoji="1" lang="en-US" altLang="ja-JP" dirty="0"/>
              <a:t>1990</a:t>
            </a:r>
            <a:r>
              <a:rPr kumimoji="1" lang="ja-JP" altLang="en-US" dirty="0"/>
              <a:t>年に施行）の規制緩和がドライバーの労働環境を悪化させたと考えられる。その理由として、以下の</a:t>
            </a:r>
            <a:r>
              <a:rPr kumimoji="1" lang="en-US" altLang="ja-JP" dirty="0"/>
              <a:t>3</a:t>
            </a:r>
            <a:r>
              <a:rPr kumimoji="1" lang="ja-JP" altLang="en-US" dirty="0"/>
              <a:t>点が挙げられる。</a:t>
            </a:r>
          </a:p>
          <a:p>
            <a:pPr marL="0" indent="0">
              <a:buNone/>
            </a:pPr>
            <a:r>
              <a:rPr lang="ja-JP" altLang="en-US" dirty="0"/>
              <a:t>①</a:t>
            </a:r>
            <a:r>
              <a:rPr kumimoji="1" lang="ja-JP" altLang="en-US" dirty="0"/>
              <a:t>貨物輸送の規制を緩和し、従来の免許制を許可制に切り換え</a:t>
            </a:r>
          </a:p>
          <a:p>
            <a:pPr marL="0" indent="0">
              <a:buNone/>
            </a:pPr>
            <a:r>
              <a:rPr lang="ja-JP" altLang="en-US" dirty="0"/>
              <a:t>②</a:t>
            </a:r>
            <a:r>
              <a:rPr kumimoji="1" lang="ja-JP" altLang="en-US" dirty="0"/>
              <a:t>路線トラックと区域トラック事業の免許区別を廃止</a:t>
            </a:r>
          </a:p>
          <a:p>
            <a:pPr marL="0" indent="0">
              <a:buNone/>
            </a:pPr>
            <a:r>
              <a:rPr lang="ja-JP" altLang="en-US" dirty="0"/>
              <a:t>③</a:t>
            </a:r>
            <a:r>
              <a:rPr kumimoji="1" lang="ja-JP" altLang="en-US" dirty="0"/>
              <a:t>運賃は従来の認可制から事前届け出制へ</a:t>
            </a:r>
          </a:p>
          <a:p>
            <a:pPr marL="0" indent="0">
              <a:buNone/>
            </a:pPr>
            <a:r>
              <a:rPr kumimoji="1" lang="ja-JP" altLang="en-US" dirty="0"/>
              <a:t>以上の規制緩和から物流事業への参画が従来よりも簡易になった</a:t>
            </a:r>
          </a:p>
        </p:txBody>
      </p:sp>
    </p:spTree>
    <p:extLst>
      <p:ext uri="{BB962C8B-B14F-4D97-AF65-F5344CB8AC3E}">
        <p14:creationId xmlns:p14="http://schemas.microsoft.com/office/powerpoint/2010/main" val="3739171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7561C5-2D1E-771F-3E9D-59D04060A4E8}"/>
              </a:ext>
            </a:extLst>
          </p:cNvPr>
          <p:cNvSpPr>
            <a:spLocks noGrp="1"/>
          </p:cNvSpPr>
          <p:nvPr>
            <p:ph type="title"/>
          </p:nvPr>
        </p:nvSpPr>
        <p:spPr/>
        <p:txBody>
          <a:bodyPr>
            <a:normAutofit fontScale="90000"/>
          </a:bodyPr>
          <a:lstStyle/>
          <a:p>
            <a:r>
              <a:rPr kumimoji="1" lang="ja-JP" altLang="en-US" dirty="0"/>
              <a:t>物流</a:t>
            </a:r>
            <a:r>
              <a:rPr lang="ja-JP" altLang="en-US" dirty="0"/>
              <a:t>２０２４年問題③</a:t>
            </a:r>
            <a:br>
              <a:rPr lang="en-US" altLang="ja-JP" dirty="0"/>
            </a:br>
            <a:r>
              <a:rPr lang="ja-JP" altLang="en-US" dirty="0"/>
              <a:t>国の政策（物流革新に向けた政策パッケージ）</a:t>
            </a:r>
            <a:endParaRPr kumimoji="1" lang="ja-JP" altLang="en-US" dirty="0"/>
          </a:p>
        </p:txBody>
      </p:sp>
      <p:sp>
        <p:nvSpPr>
          <p:cNvPr id="3" name="コンテンツ プレースホルダー 2">
            <a:extLst>
              <a:ext uri="{FF2B5EF4-FFF2-40B4-BE49-F238E27FC236}">
                <a16:creationId xmlns:a16="http://schemas.microsoft.com/office/drawing/2014/main" id="{5149EEA6-A337-7E0B-0D6A-4AD4B1AB2925}"/>
              </a:ext>
            </a:extLst>
          </p:cNvPr>
          <p:cNvSpPr>
            <a:spLocks noGrp="1"/>
          </p:cNvSpPr>
          <p:nvPr>
            <p:ph idx="1"/>
          </p:nvPr>
        </p:nvSpPr>
        <p:spPr>
          <a:xfrm>
            <a:off x="2267712" y="2434590"/>
            <a:ext cx="7729728" cy="4309110"/>
          </a:xfrm>
        </p:spPr>
        <p:txBody>
          <a:bodyPr>
            <a:normAutofit fontScale="92500" lnSpcReduction="20000"/>
          </a:bodyPr>
          <a:lstStyle/>
          <a:p>
            <a:pPr marL="0" indent="0">
              <a:buNone/>
            </a:pPr>
            <a:r>
              <a:rPr kumimoji="1" lang="ja-JP" altLang="en-US" b="1" u="sng" dirty="0"/>
              <a:t>物流</a:t>
            </a:r>
            <a:r>
              <a:rPr kumimoji="1" lang="en-US" altLang="ja-JP" b="1" u="sng" dirty="0"/>
              <a:t>DX</a:t>
            </a:r>
            <a:r>
              <a:rPr kumimoji="1" lang="ja-JP" altLang="en-US" b="1" u="sng" dirty="0"/>
              <a:t>の推進</a:t>
            </a:r>
          </a:p>
          <a:p>
            <a:pPr marL="0" indent="0">
              <a:buNone/>
            </a:pPr>
            <a:r>
              <a:rPr kumimoji="1" lang="ja-JP" altLang="en-US" dirty="0"/>
              <a:t>　→自動運転トラックの実用化に向けた対応</a:t>
            </a:r>
          </a:p>
          <a:p>
            <a:pPr marL="0" indent="0">
              <a:buNone/>
            </a:pPr>
            <a:r>
              <a:rPr kumimoji="1" lang="ja-JP" altLang="en-US" b="1" u="sng" dirty="0"/>
              <a:t>物流拠点の機能強化や物流ネットワークの形成支援</a:t>
            </a:r>
          </a:p>
          <a:p>
            <a:pPr marL="0" indent="0">
              <a:buNone/>
            </a:pPr>
            <a:r>
              <a:rPr kumimoji="1" lang="ja-JP" altLang="en-US" dirty="0"/>
              <a:t>　→三大都市圏環状道路等の高規格道路整備による物流ネットワークの強化</a:t>
            </a:r>
          </a:p>
          <a:p>
            <a:pPr marL="0" indent="0">
              <a:buNone/>
            </a:pPr>
            <a:r>
              <a:rPr kumimoji="1" lang="ja-JP" altLang="en-US" dirty="0"/>
              <a:t>　→・</a:t>
            </a:r>
            <a:r>
              <a:rPr kumimoji="1" lang="en-US" altLang="ja-JP" dirty="0"/>
              <a:t>SA</a:t>
            </a:r>
            <a:r>
              <a:rPr kumimoji="1" lang="ja-JP" altLang="en-US" dirty="0"/>
              <a:t>・</a:t>
            </a:r>
            <a:r>
              <a:rPr kumimoji="1" lang="en-US" altLang="ja-JP" dirty="0"/>
              <a:t>PA</a:t>
            </a:r>
            <a:r>
              <a:rPr kumimoji="1" lang="ja-JP" altLang="en-US" dirty="0"/>
              <a:t>や道の駅における大型車駐車マスの拡充</a:t>
            </a:r>
          </a:p>
          <a:p>
            <a:pPr marL="0" indent="0">
              <a:buNone/>
            </a:pPr>
            <a:r>
              <a:rPr kumimoji="1" lang="ja-JP" altLang="en-US" dirty="0"/>
              <a:t>　→・</a:t>
            </a:r>
            <a:r>
              <a:rPr kumimoji="1" lang="en-US" altLang="ja-JP" dirty="0"/>
              <a:t>SA</a:t>
            </a:r>
            <a:r>
              <a:rPr kumimoji="1" lang="ja-JP" altLang="en-US" dirty="0"/>
              <a:t>・</a:t>
            </a:r>
            <a:r>
              <a:rPr kumimoji="1" lang="en-US" altLang="ja-JP" dirty="0"/>
              <a:t>PA</a:t>
            </a:r>
            <a:r>
              <a:rPr kumimoji="1" lang="ja-JP" altLang="en-US" dirty="0"/>
              <a:t>における有料による駐車マス予約制度の導入</a:t>
            </a:r>
          </a:p>
          <a:p>
            <a:pPr marL="0" indent="0">
              <a:buNone/>
            </a:pPr>
            <a:r>
              <a:rPr kumimoji="1" lang="ja-JP" altLang="en-US" b="1" u="sng" dirty="0"/>
              <a:t>労働生産性向上に向けた利用しやすい高速道路料金の実現</a:t>
            </a:r>
          </a:p>
          <a:p>
            <a:pPr marL="0" indent="0">
              <a:buNone/>
            </a:pPr>
            <a:r>
              <a:rPr kumimoji="1" lang="ja-JP" altLang="en-US" dirty="0"/>
              <a:t>　→大口・多頻度割引の拡充措置を継続、割引制度の厳格な運用</a:t>
            </a:r>
          </a:p>
          <a:p>
            <a:pPr marL="0" indent="0">
              <a:buNone/>
            </a:pPr>
            <a:r>
              <a:rPr kumimoji="1" lang="ja-JP" altLang="en-US" b="1" u="sng" dirty="0"/>
              <a:t>車両通行制度に関する見直し・利便性向上</a:t>
            </a:r>
          </a:p>
          <a:p>
            <a:pPr marL="0" indent="0">
              <a:buNone/>
            </a:pPr>
            <a:r>
              <a:rPr kumimoji="1" lang="ja-JP" altLang="en-US" dirty="0"/>
              <a:t>　→通行時間帯条件の緩和、道路情報の電子化の推進等</a:t>
            </a:r>
          </a:p>
          <a:p>
            <a:pPr marL="0" indent="0">
              <a:buNone/>
            </a:pPr>
            <a:r>
              <a:rPr kumimoji="1" lang="ja-JP" altLang="en-US" b="1" u="sng" dirty="0"/>
              <a:t>ダブル連結トラックの導入促進</a:t>
            </a:r>
          </a:p>
          <a:p>
            <a:pPr marL="0" indent="0">
              <a:buNone/>
            </a:pPr>
            <a:r>
              <a:rPr kumimoji="1" lang="ja-JP" altLang="en-US" dirty="0"/>
              <a:t>　→運行路線の拡充等に向けた調整、ダブル連結トラックに対応した駐車マスの整備</a:t>
            </a:r>
          </a:p>
          <a:p>
            <a:endParaRPr kumimoji="1" lang="ja-JP" altLang="en-US" dirty="0"/>
          </a:p>
        </p:txBody>
      </p:sp>
    </p:spTree>
    <p:extLst>
      <p:ext uri="{BB962C8B-B14F-4D97-AF65-F5344CB8AC3E}">
        <p14:creationId xmlns:p14="http://schemas.microsoft.com/office/powerpoint/2010/main" val="975063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289523-EF7B-5621-B2BF-64C82A4723CE}"/>
              </a:ext>
            </a:extLst>
          </p:cNvPr>
          <p:cNvSpPr>
            <a:spLocks noGrp="1"/>
          </p:cNvSpPr>
          <p:nvPr>
            <p:ph type="title"/>
          </p:nvPr>
        </p:nvSpPr>
        <p:spPr>
          <a:xfrm>
            <a:off x="2231136" y="959083"/>
            <a:ext cx="7729728" cy="1188720"/>
          </a:xfrm>
        </p:spPr>
        <p:txBody>
          <a:bodyPr/>
          <a:lstStyle/>
          <a:p>
            <a:r>
              <a:rPr kumimoji="1" lang="ja-JP" altLang="en-US" dirty="0"/>
              <a:t>物流２０２４年問題がもたらす影響①</a:t>
            </a:r>
          </a:p>
        </p:txBody>
      </p:sp>
      <p:sp>
        <p:nvSpPr>
          <p:cNvPr id="3" name="コンテンツ プレースホルダー 2">
            <a:extLst>
              <a:ext uri="{FF2B5EF4-FFF2-40B4-BE49-F238E27FC236}">
                <a16:creationId xmlns:a16="http://schemas.microsoft.com/office/drawing/2014/main" id="{7E2C4F5E-F0AF-4637-1FD7-8C688D31E394}"/>
              </a:ext>
            </a:extLst>
          </p:cNvPr>
          <p:cNvSpPr>
            <a:spLocks noGrp="1"/>
          </p:cNvSpPr>
          <p:nvPr>
            <p:ph idx="1"/>
          </p:nvPr>
        </p:nvSpPr>
        <p:spPr>
          <a:xfrm>
            <a:off x="2231136" y="2638043"/>
            <a:ext cx="7729728" cy="4155443"/>
          </a:xfrm>
        </p:spPr>
        <p:txBody>
          <a:bodyPr>
            <a:normAutofit/>
          </a:bodyPr>
          <a:lstStyle/>
          <a:p>
            <a:pPr>
              <a:buFont typeface="Wingdings" panose="05000000000000000000" pitchFamily="2" charset="2"/>
              <a:buChar char="Ø"/>
            </a:pPr>
            <a:r>
              <a:rPr kumimoji="1" lang="ja-JP" altLang="en-US" sz="2400" dirty="0"/>
              <a:t>物流</a:t>
            </a:r>
            <a:r>
              <a:rPr kumimoji="1" lang="en-US" altLang="ja-JP" sz="2400" dirty="0"/>
              <a:t>2024</a:t>
            </a:r>
            <a:r>
              <a:rPr kumimoji="1" lang="ja-JP" altLang="en-US" sz="2400" dirty="0"/>
              <a:t>年問題の消費者への影響</a:t>
            </a:r>
            <a:endParaRPr kumimoji="1" lang="en-US" altLang="ja-JP" sz="2400" dirty="0"/>
          </a:p>
          <a:p>
            <a:pPr marL="0" indent="0">
              <a:buNone/>
            </a:pPr>
            <a:endParaRPr kumimoji="1" lang="en-US" altLang="ja-JP" dirty="0"/>
          </a:p>
          <a:p>
            <a:pPr marL="0" indent="0">
              <a:buNone/>
            </a:pPr>
            <a:r>
              <a:rPr kumimoji="1" lang="ja-JP" altLang="en-US" dirty="0"/>
              <a:t>①輸送能力の減少</a:t>
            </a:r>
            <a:endParaRPr kumimoji="1" lang="en-US" altLang="ja-JP" dirty="0"/>
          </a:p>
          <a:p>
            <a:pPr marL="0" indent="0">
              <a:buNone/>
            </a:pPr>
            <a:r>
              <a:rPr kumimoji="1" lang="ja-JP" altLang="en-US" dirty="0"/>
              <a:t>②物流コストの上昇（価格転嫁）</a:t>
            </a:r>
            <a:endParaRPr kumimoji="1" lang="en-US" altLang="ja-JP" dirty="0"/>
          </a:p>
          <a:p>
            <a:pPr marL="0" indent="0">
              <a:buNone/>
            </a:pPr>
            <a:r>
              <a:rPr kumimoji="1" lang="ja-JP" altLang="en-US" dirty="0"/>
              <a:t>③サービス水準の低下</a:t>
            </a:r>
            <a:endParaRPr kumimoji="1" lang="en-US" altLang="ja-JP" dirty="0"/>
          </a:p>
        </p:txBody>
      </p:sp>
    </p:spTree>
    <p:extLst>
      <p:ext uri="{BB962C8B-B14F-4D97-AF65-F5344CB8AC3E}">
        <p14:creationId xmlns:p14="http://schemas.microsoft.com/office/powerpoint/2010/main" val="2339588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6D511-C944-AA12-0AF6-8A3A6793E03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764295E-00F0-4F07-35F3-5170933E9D39}"/>
              </a:ext>
            </a:extLst>
          </p:cNvPr>
          <p:cNvSpPr>
            <a:spLocks noGrp="1"/>
          </p:cNvSpPr>
          <p:nvPr>
            <p:ph type="title"/>
          </p:nvPr>
        </p:nvSpPr>
        <p:spPr>
          <a:xfrm>
            <a:off x="2231136" y="959083"/>
            <a:ext cx="7729728" cy="1188720"/>
          </a:xfrm>
        </p:spPr>
        <p:txBody>
          <a:bodyPr/>
          <a:lstStyle/>
          <a:p>
            <a:r>
              <a:rPr kumimoji="1" lang="ja-JP" altLang="en-US" dirty="0"/>
              <a:t>物流２０２４年問題がもたらす</a:t>
            </a:r>
            <a:r>
              <a:rPr lang="ja-JP" altLang="en-US" dirty="0"/>
              <a:t>影響②</a:t>
            </a:r>
            <a:endParaRPr kumimoji="1" lang="ja-JP" altLang="en-US" dirty="0"/>
          </a:p>
        </p:txBody>
      </p:sp>
      <p:sp>
        <p:nvSpPr>
          <p:cNvPr id="3" name="コンテンツ プレースホルダー 2">
            <a:extLst>
              <a:ext uri="{FF2B5EF4-FFF2-40B4-BE49-F238E27FC236}">
                <a16:creationId xmlns:a16="http://schemas.microsoft.com/office/drawing/2014/main" id="{B11CAFE4-7ACD-746E-DD00-21486AB26112}"/>
              </a:ext>
            </a:extLst>
          </p:cNvPr>
          <p:cNvSpPr>
            <a:spLocks noGrp="1"/>
          </p:cNvSpPr>
          <p:nvPr>
            <p:ph idx="1"/>
          </p:nvPr>
        </p:nvSpPr>
        <p:spPr>
          <a:xfrm>
            <a:off x="2231136" y="2678988"/>
            <a:ext cx="7729728" cy="3101983"/>
          </a:xfrm>
        </p:spPr>
        <p:txBody>
          <a:bodyPr/>
          <a:lstStyle/>
          <a:p>
            <a:pPr>
              <a:buFont typeface="Wingdings" panose="05000000000000000000" pitchFamily="2" charset="2"/>
              <a:buChar char="Ø"/>
            </a:pPr>
            <a:r>
              <a:rPr kumimoji="1" lang="ja-JP" altLang="en-US" sz="2400" dirty="0"/>
              <a:t>物流</a:t>
            </a:r>
            <a:r>
              <a:rPr kumimoji="1" lang="en-US" altLang="ja-JP" sz="2400" dirty="0"/>
              <a:t>2024</a:t>
            </a:r>
            <a:r>
              <a:rPr kumimoji="1" lang="ja-JP" altLang="en-US" sz="2400" dirty="0"/>
              <a:t>年問題の荷主への影響</a:t>
            </a:r>
            <a:endParaRPr kumimoji="1" lang="ja-JP" altLang="en-US" dirty="0"/>
          </a:p>
          <a:p>
            <a:pPr marL="0" indent="0">
              <a:buNone/>
            </a:pPr>
            <a:endParaRPr kumimoji="1" lang="en-US" altLang="ja-JP" dirty="0"/>
          </a:p>
          <a:p>
            <a:pPr marL="0" indent="0">
              <a:buNone/>
            </a:pPr>
            <a:r>
              <a:rPr kumimoji="1" lang="ja-JP" altLang="en-US" dirty="0"/>
              <a:t>①運賃値上げによる物流コストの増大</a:t>
            </a:r>
          </a:p>
          <a:p>
            <a:pPr marL="0" indent="0">
              <a:buNone/>
            </a:pPr>
            <a:r>
              <a:rPr kumimoji="1" lang="ja-JP" altLang="en-US" dirty="0"/>
              <a:t>②運送条件の制限</a:t>
            </a:r>
          </a:p>
          <a:p>
            <a:pPr marL="0" indent="0">
              <a:buNone/>
            </a:pPr>
            <a:r>
              <a:rPr kumimoji="1" lang="ja-JP" altLang="en-US" dirty="0"/>
              <a:t>③納品リードタイムの延長</a:t>
            </a:r>
          </a:p>
          <a:p>
            <a:pPr marL="0" indent="0">
              <a:buNone/>
            </a:pPr>
            <a:r>
              <a:rPr kumimoji="1" lang="ja-JP" altLang="en-US" dirty="0"/>
              <a:t>④新たな取引先探しの難航</a:t>
            </a:r>
          </a:p>
          <a:p>
            <a:pPr marL="0" indent="0">
              <a:buNone/>
            </a:pPr>
            <a:r>
              <a:rPr kumimoji="1" lang="ja-JP" altLang="en-US" dirty="0"/>
              <a:t>⑤「トラック</a:t>
            </a:r>
            <a:r>
              <a:rPr kumimoji="1" lang="en-US" altLang="ja-JP" dirty="0"/>
              <a:t>G</a:t>
            </a:r>
            <a:r>
              <a:rPr kumimoji="1" lang="ja-JP" altLang="en-US" dirty="0"/>
              <a:t>メン」による取り締まり強化</a:t>
            </a:r>
          </a:p>
          <a:p>
            <a:pPr>
              <a:buFont typeface="Wingdings" panose="05000000000000000000" pitchFamily="2" charset="2"/>
              <a:buChar char="Ø"/>
            </a:pPr>
            <a:endParaRPr kumimoji="1" lang="ja-JP" altLang="en-US" dirty="0"/>
          </a:p>
        </p:txBody>
      </p:sp>
    </p:spTree>
    <p:extLst>
      <p:ext uri="{BB962C8B-B14F-4D97-AF65-F5344CB8AC3E}">
        <p14:creationId xmlns:p14="http://schemas.microsoft.com/office/powerpoint/2010/main" val="3039295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F97BB-FE78-022B-9E19-835D7A7534A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C4C477C-4BC1-15D5-947F-1D1B0E4FFDF2}"/>
              </a:ext>
            </a:extLst>
          </p:cNvPr>
          <p:cNvSpPr>
            <a:spLocks noGrp="1"/>
          </p:cNvSpPr>
          <p:nvPr>
            <p:ph type="title"/>
          </p:nvPr>
        </p:nvSpPr>
        <p:spPr>
          <a:xfrm>
            <a:off x="2231136" y="959083"/>
            <a:ext cx="7729728" cy="1188720"/>
          </a:xfrm>
        </p:spPr>
        <p:txBody>
          <a:bodyPr/>
          <a:lstStyle/>
          <a:p>
            <a:r>
              <a:rPr kumimoji="1" lang="ja-JP" altLang="en-US" dirty="0"/>
              <a:t>昨今の物流からみる解決策①</a:t>
            </a:r>
          </a:p>
        </p:txBody>
      </p:sp>
      <p:sp>
        <p:nvSpPr>
          <p:cNvPr id="3" name="コンテンツ プレースホルダー 2">
            <a:extLst>
              <a:ext uri="{FF2B5EF4-FFF2-40B4-BE49-F238E27FC236}">
                <a16:creationId xmlns:a16="http://schemas.microsoft.com/office/drawing/2014/main" id="{3F0E9D13-51F2-05D8-E13D-A112DF24CF7B}"/>
              </a:ext>
            </a:extLst>
          </p:cNvPr>
          <p:cNvSpPr>
            <a:spLocks noGrp="1"/>
          </p:cNvSpPr>
          <p:nvPr>
            <p:ph idx="1"/>
          </p:nvPr>
        </p:nvSpPr>
        <p:spPr/>
        <p:txBody>
          <a:bodyPr>
            <a:normAutofit/>
          </a:bodyPr>
          <a:lstStyle/>
          <a:p>
            <a:pPr>
              <a:buFont typeface="Wingdings" panose="05000000000000000000" pitchFamily="2" charset="2"/>
              <a:buChar char="Ø"/>
            </a:pPr>
            <a:r>
              <a:rPr kumimoji="1" lang="ja-JP" altLang="en-US" sz="2400" dirty="0"/>
              <a:t>物流効率化</a:t>
            </a:r>
            <a:endParaRPr kumimoji="1" lang="en-US" altLang="ja-JP" sz="2400" dirty="0"/>
          </a:p>
          <a:p>
            <a:pPr marL="0" indent="0">
              <a:buNone/>
            </a:pPr>
            <a:r>
              <a:rPr kumimoji="1" lang="ja-JP" altLang="en-US" dirty="0"/>
              <a:t>①物流標準化</a:t>
            </a:r>
            <a:endParaRPr kumimoji="1" lang="en-US" altLang="ja-JP" dirty="0"/>
          </a:p>
          <a:p>
            <a:pPr marL="0" indent="0">
              <a:buNone/>
            </a:pPr>
            <a:r>
              <a:rPr kumimoji="1" lang="ja-JP" altLang="en-US" dirty="0"/>
              <a:t>②共同配送</a:t>
            </a:r>
            <a:endParaRPr kumimoji="1" lang="en-US" altLang="ja-JP" dirty="0"/>
          </a:p>
          <a:p>
            <a:pPr marL="0" indent="0">
              <a:buNone/>
            </a:pPr>
            <a:r>
              <a:rPr lang="ja-JP" altLang="en-US" dirty="0"/>
              <a:t>③リレー輸送</a:t>
            </a:r>
            <a:endParaRPr lang="en-US" altLang="ja-JP" dirty="0"/>
          </a:p>
          <a:p>
            <a:pPr marL="0" indent="0">
              <a:buNone/>
            </a:pPr>
            <a:r>
              <a:rPr kumimoji="1" lang="ja-JP" altLang="en-US" dirty="0"/>
              <a:t>④フルトレーラー・ダブル連結トラック</a:t>
            </a:r>
            <a:endParaRPr kumimoji="1" lang="en-US" altLang="ja-JP" dirty="0"/>
          </a:p>
          <a:p>
            <a:pPr marL="0" indent="0">
              <a:buNone/>
            </a:pPr>
            <a:r>
              <a:rPr lang="ja-JP" altLang="en-US" dirty="0"/>
              <a:t>⑤モーダルシフト</a:t>
            </a:r>
            <a:endParaRPr lang="en-US" altLang="ja-JP" dirty="0"/>
          </a:p>
          <a:p>
            <a:pPr marL="0" indent="0">
              <a:buNone/>
            </a:pPr>
            <a:r>
              <a:rPr kumimoji="1" lang="ja-JP" altLang="en-US" dirty="0"/>
              <a:t>⑥荷積み予約システム</a:t>
            </a:r>
          </a:p>
        </p:txBody>
      </p:sp>
    </p:spTree>
    <p:extLst>
      <p:ext uri="{BB962C8B-B14F-4D97-AF65-F5344CB8AC3E}">
        <p14:creationId xmlns:p14="http://schemas.microsoft.com/office/powerpoint/2010/main" val="2983865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352F9A-9ED9-FA05-CEFA-38D39B170376}"/>
              </a:ext>
            </a:extLst>
          </p:cNvPr>
          <p:cNvSpPr>
            <a:spLocks noGrp="1"/>
          </p:cNvSpPr>
          <p:nvPr>
            <p:ph type="title"/>
          </p:nvPr>
        </p:nvSpPr>
        <p:spPr/>
        <p:txBody>
          <a:bodyPr/>
          <a:lstStyle/>
          <a:p>
            <a:r>
              <a:rPr kumimoji="1" lang="ja-JP" altLang="en-US" dirty="0"/>
              <a:t>①物流標準化</a:t>
            </a:r>
          </a:p>
        </p:txBody>
      </p:sp>
      <p:sp>
        <p:nvSpPr>
          <p:cNvPr id="3" name="コンテンツ プレースホルダー 2">
            <a:extLst>
              <a:ext uri="{FF2B5EF4-FFF2-40B4-BE49-F238E27FC236}">
                <a16:creationId xmlns:a16="http://schemas.microsoft.com/office/drawing/2014/main" id="{D264A9CD-244C-82AC-BB0B-2918E2D7EA5F}"/>
              </a:ext>
            </a:extLst>
          </p:cNvPr>
          <p:cNvSpPr>
            <a:spLocks noGrp="1"/>
          </p:cNvSpPr>
          <p:nvPr>
            <p:ph idx="1"/>
          </p:nvPr>
        </p:nvSpPr>
        <p:spPr/>
        <p:txBody>
          <a:bodyPr>
            <a:normAutofit/>
          </a:bodyPr>
          <a:lstStyle/>
          <a:p>
            <a:r>
              <a:rPr kumimoji="1" lang="ja-JP" altLang="en-US" sz="2000" dirty="0"/>
              <a:t>物流における輸送、保管、荷役、包装、情報管理などの活動や機能を効率的に実施するために、物理的、技術的、運用的な基準や規格を統一する取り組みである。</a:t>
            </a:r>
            <a:endParaRPr kumimoji="1" lang="en-US" altLang="ja-JP" sz="2000" dirty="0"/>
          </a:p>
          <a:p>
            <a:endParaRPr lang="en-US" altLang="ja-JP" sz="2000" dirty="0"/>
          </a:p>
          <a:p>
            <a:pPr marL="0" indent="0">
              <a:buNone/>
            </a:pPr>
            <a:r>
              <a:rPr kumimoji="1" lang="ja-JP" altLang="en-US" sz="2000" dirty="0"/>
              <a:t>・パレット・コンテナの規格統一</a:t>
            </a:r>
            <a:endParaRPr kumimoji="1" lang="en-US" altLang="ja-JP" sz="2000" dirty="0"/>
          </a:p>
          <a:p>
            <a:pPr marL="0" indent="0">
              <a:buNone/>
            </a:pPr>
            <a:r>
              <a:rPr lang="ja-JP" altLang="en-US" sz="2000" dirty="0"/>
              <a:t>・バーコードや</a:t>
            </a:r>
            <a:r>
              <a:rPr lang="en-US" altLang="ja-JP" sz="2000" dirty="0"/>
              <a:t>QR</a:t>
            </a:r>
            <a:r>
              <a:rPr lang="ja-JP" altLang="en-US" sz="2000" dirty="0"/>
              <a:t>コードの標準化</a:t>
            </a:r>
            <a:endParaRPr kumimoji="1" lang="ja-JP" altLang="en-US" sz="2000" dirty="0"/>
          </a:p>
        </p:txBody>
      </p:sp>
    </p:spTree>
    <p:extLst>
      <p:ext uri="{BB962C8B-B14F-4D97-AF65-F5344CB8AC3E}">
        <p14:creationId xmlns:p14="http://schemas.microsoft.com/office/powerpoint/2010/main" val="508346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8F317B-E821-3398-A695-2ECD1D810618}"/>
              </a:ext>
            </a:extLst>
          </p:cNvPr>
          <p:cNvSpPr>
            <a:spLocks noGrp="1"/>
          </p:cNvSpPr>
          <p:nvPr>
            <p:ph type="title"/>
          </p:nvPr>
        </p:nvSpPr>
        <p:spPr/>
        <p:txBody>
          <a:bodyPr/>
          <a:lstStyle/>
          <a:p>
            <a:r>
              <a:rPr kumimoji="1" lang="ja-JP" altLang="en-US" dirty="0"/>
              <a:t>②共同配送</a:t>
            </a:r>
          </a:p>
        </p:txBody>
      </p:sp>
      <p:sp>
        <p:nvSpPr>
          <p:cNvPr id="3" name="コンテンツ プレースホルダー 2">
            <a:extLst>
              <a:ext uri="{FF2B5EF4-FFF2-40B4-BE49-F238E27FC236}">
                <a16:creationId xmlns:a16="http://schemas.microsoft.com/office/drawing/2014/main" id="{E410DB90-DF4E-3095-36B6-042C37914C85}"/>
              </a:ext>
            </a:extLst>
          </p:cNvPr>
          <p:cNvSpPr>
            <a:spLocks noGrp="1"/>
          </p:cNvSpPr>
          <p:nvPr>
            <p:ph idx="1"/>
          </p:nvPr>
        </p:nvSpPr>
        <p:spPr/>
        <p:txBody>
          <a:bodyPr/>
          <a:lstStyle/>
          <a:p>
            <a:r>
              <a:rPr kumimoji="1" lang="ja-JP" altLang="en-US" dirty="0"/>
              <a:t>物流の共同配送とは、複数の企業や荷主が、それぞれの荷物をまとめて</a:t>
            </a:r>
            <a:r>
              <a:rPr kumimoji="1" lang="en-US" altLang="ja-JP" dirty="0"/>
              <a:t>1</a:t>
            </a:r>
            <a:r>
              <a:rPr kumimoji="1" lang="ja-JP" altLang="en-US" dirty="0"/>
              <a:t>つの配送ルートやトラックで運ぶ物流の形態である。これにより、各社が個別に配送するよりも効率的に輸送が可能となる。</a:t>
            </a:r>
            <a:endParaRPr kumimoji="1" lang="en-US" altLang="ja-JP" dirty="0"/>
          </a:p>
          <a:p>
            <a:endParaRPr lang="en-US" altLang="ja-JP" dirty="0"/>
          </a:p>
          <a:p>
            <a:pPr marL="0" indent="0">
              <a:buNone/>
            </a:pPr>
            <a:r>
              <a:rPr kumimoji="1" lang="ja-JP" altLang="en-US" dirty="0"/>
              <a:t>①配送センター集約方式</a:t>
            </a:r>
            <a:endParaRPr kumimoji="1" lang="en-US" altLang="ja-JP" dirty="0"/>
          </a:p>
          <a:p>
            <a:pPr marL="0" indent="0">
              <a:buNone/>
            </a:pPr>
            <a:r>
              <a:rPr lang="ja-JP" altLang="en-US" dirty="0"/>
              <a:t>②ミルクラン方式</a:t>
            </a:r>
            <a:endParaRPr kumimoji="1" lang="ja-JP" altLang="en-US" dirty="0"/>
          </a:p>
        </p:txBody>
      </p:sp>
    </p:spTree>
    <p:extLst>
      <p:ext uri="{BB962C8B-B14F-4D97-AF65-F5344CB8AC3E}">
        <p14:creationId xmlns:p14="http://schemas.microsoft.com/office/powerpoint/2010/main" val="2631941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42A928-30A5-FCC1-25B2-F9B0D841636D}"/>
              </a:ext>
            </a:extLst>
          </p:cNvPr>
          <p:cNvSpPr>
            <a:spLocks noGrp="1"/>
          </p:cNvSpPr>
          <p:nvPr>
            <p:ph type="title"/>
          </p:nvPr>
        </p:nvSpPr>
        <p:spPr/>
        <p:txBody>
          <a:bodyPr/>
          <a:lstStyle/>
          <a:p>
            <a:r>
              <a:rPr kumimoji="1" lang="ja-JP" altLang="en-US" dirty="0"/>
              <a:t>目次</a:t>
            </a:r>
          </a:p>
        </p:txBody>
      </p:sp>
      <p:sp>
        <p:nvSpPr>
          <p:cNvPr id="3" name="コンテンツ プレースホルダー 2">
            <a:extLst>
              <a:ext uri="{FF2B5EF4-FFF2-40B4-BE49-F238E27FC236}">
                <a16:creationId xmlns:a16="http://schemas.microsoft.com/office/drawing/2014/main" id="{5D42C3BA-52CD-465F-8314-C1EC9E3A9F13}"/>
              </a:ext>
            </a:extLst>
          </p:cNvPr>
          <p:cNvSpPr>
            <a:spLocks noGrp="1"/>
          </p:cNvSpPr>
          <p:nvPr>
            <p:ph idx="1"/>
          </p:nvPr>
        </p:nvSpPr>
        <p:spPr>
          <a:xfrm>
            <a:off x="2231136" y="2278505"/>
            <a:ext cx="7729728" cy="4467069"/>
          </a:xfrm>
        </p:spPr>
        <p:txBody>
          <a:bodyPr>
            <a:normAutofit/>
          </a:bodyPr>
          <a:lstStyle/>
          <a:p>
            <a:pPr marL="228600" lvl="1" indent="0">
              <a:buNone/>
            </a:pPr>
            <a:r>
              <a:rPr kumimoji="1" lang="ja-JP" altLang="en-US" dirty="0"/>
              <a:t>・はじめに</a:t>
            </a:r>
            <a:endParaRPr kumimoji="1" lang="en-US" altLang="ja-JP" dirty="0"/>
          </a:p>
          <a:p>
            <a:pPr marL="228600" lvl="1" indent="0">
              <a:buNone/>
            </a:pPr>
            <a:r>
              <a:rPr lang="ja-JP" altLang="en-US" dirty="0"/>
              <a:t>・背景</a:t>
            </a:r>
            <a:endParaRPr lang="en-US" altLang="ja-JP" dirty="0"/>
          </a:p>
          <a:p>
            <a:pPr marL="228600" lvl="1" indent="0">
              <a:buNone/>
            </a:pPr>
            <a:r>
              <a:rPr kumimoji="1" lang="ja-JP" altLang="en-US" dirty="0"/>
              <a:t>・意義</a:t>
            </a:r>
            <a:endParaRPr kumimoji="1" lang="en-US" altLang="ja-JP" dirty="0"/>
          </a:p>
          <a:p>
            <a:pPr marL="228600" lvl="1" indent="0">
              <a:buNone/>
            </a:pPr>
            <a:r>
              <a:rPr lang="ja-JP" altLang="en-US" dirty="0"/>
              <a:t>・物流とは</a:t>
            </a:r>
            <a:endParaRPr lang="en-US" altLang="ja-JP" dirty="0"/>
          </a:p>
          <a:p>
            <a:pPr marL="228600" lvl="1" indent="0">
              <a:buNone/>
            </a:pPr>
            <a:r>
              <a:rPr kumimoji="1" lang="ja-JP" altLang="en-US" dirty="0"/>
              <a:t>・物流業界の現状</a:t>
            </a:r>
            <a:endParaRPr kumimoji="1" lang="en-US" altLang="ja-JP" dirty="0"/>
          </a:p>
          <a:p>
            <a:pPr marL="228600" lvl="1" indent="0">
              <a:buNone/>
            </a:pPr>
            <a:r>
              <a:rPr lang="ja-JP" altLang="en-US" dirty="0"/>
              <a:t>・物流２０２４年問題とは</a:t>
            </a:r>
            <a:endParaRPr lang="en-US" altLang="ja-JP" dirty="0"/>
          </a:p>
          <a:p>
            <a:pPr marL="228600" lvl="1" indent="0">
              <a:buNone/>
            </a:pPr>
            <a:r>
              <a:rPr kumimoji="1" lang="ja-JP" altLang="en-US" dirty="0"/>
              <a:t>・物流２０２４年問題がもたらす影響</a:t>
            </a:r>
            <a:endParaRPr kumimoji="1" lang="en-US" altLang="ja-JP" dirty="0"/>
          </a:p>
          <a:p>
            <a:pPr marL="228600" lvl="1" indent="0">
              <a:buNone/>
            </a:pPr>
            <a:r>
              <a:rPr lang="ja-JP" altLang="en-US" dirty="0"/>
              <a:t>・昨今の物流からみる解決策</a:t>
            </a:r>
            <a:endParaRPr lang="en-US" altLang="ja-JP" dirty="0"/>
          </a:p>
          <a:p>
            <a:pPr marL="228600" lvl="1" indent="0">
              <a:buNone/>
            </a:pPr>
            <a:r>
              <a:rPr kumimoji="1" lang="ja-JP" altLang="en-US" dirty="0"/>
              <a:t>・事例</a:t>
            </a:r>
            <a:endParaRPr kumimoji="1" lang="en-US" altLang="ja-JP" dirty="0"/>
          </a:p>
          <a:p>
            <a:pPr marL="228600" lvl="1" indent="0">
              <a:buNone/>
            </a:pPr>
            <a:r>
              <a:rPr lang="ja-JP" altLang="en-US" dirty="0"/>
              <a:t>・持続可能な物流を目指すために</a:t>
            </a:r>
            <a:endParaRPr lang="en-US" altLang="ja-JP" dirty="0"/>
          </a:p>
          <a:p>
            <a:pPr marL="228600" lvl="1" indent="0">
              <a:buNone/>
            </a:pPr>
            <a:r>
              <a:rPr lang="ja-JP" altLang="en-US" dirty="0"/>
              <a:t>・おわりに</a:t>
            </a:r>
            <a:endParaRPr lang="en-US" altLang="ja-JP" dirty="0"/>
          </a:p>
          <a:p>
            <a:pPr marL="228600" lvl="1" indent="0">
              <a:buNone/>
            </a:pPr>
            <a:r>
              <a:rPr kumimoji="1" lang="ja-JP" altLang="en-US" dirty="0"/>
              <a:t>・参考文献</a:t>
            </a:r>
          </a:p>
        </p:txBody>
      </p:sp>
    </p:spTree>
    <p:extLst>
      <p:ext uri="{BB962C8B-B14F-4D97-AF65-F5344CB8AC3E}">
        <p14:creationId xmlns:p14="http://schemas.microsoft.com/office/powerpoint/2010/main" val="455559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0BA50D-40CA-3079-78B6-666A474637EA}"/>
              </a:ext>
            </a:extLst>
          </p:cNvPr>
          <p:cNvSpPr>
            <a:spLocks noGrp="1"/>
          </p:cNvSpPr>
          <p:nvPr>
            <p:ph type="title"/>
          </p:nvPr>
        </p:nvSpPr>
        <p:spPr/>
        <p:txBody>
          <a:bodyPr/>
          <a:lstStyle/>
          <a:p>
            <a:r>
              <a:rPr kumimoji="1" lang="ja-JP" altLang="en-US" dirty="0"/>
              <a:t>③リレー輸送</a:t>
            </a:r>
          </a:p>
        </p:txBody>
      </p:sp>
      <p:sp>
        <p:nvSpPr>
          <p:cNvPr id="3" name="コンテンツ プレースホルダー 2">
            <a:extLst>
              <a:ext uri="{FF2B5EF4-FFF2-40B4-BE49-F238E27FC236}">
                <a16:creationId xmlns:a16="http://schemas.microsoft.com/office/drawing/2014/main" id="{ACB6EF07-3E43-DCB7-DD23-417A5089973B}"/>
              </a:ext>
            </a:extLst>
          </p:cNvPr>
          <p:cNvSpPr>
            <a:spLocks noGrp="1"/>
          </p:cNvSpPr>
          <p:nvPr>
            <p:ph idx="1"/>
          </p:nvPr>
        </p:nvSpPr>
        <p:spPr/>
        <p:txBody>
          <a:bodyPr/>
          <a:lstStyle/>
          <a:p>
            <a:r>
              <a:rPr kumimoji="1" lang="en-US" altLang="ja-JP" dirty="0"/>
              <a:t>1</a:t>
            </a:r>
            <a:r>
              <a:rPr kumimoji="1" lang="ja-JP" altLang="en-US" dirty="0"/>
              <a:t>つの行程を一人のドライバーが輸送するのではなく、複数人のドライバーで分担する輸送である。集荷エリアと納品エリアの中間地点に中継拠点を置くことで、輸送を分担する。</a:t>
            </a:r>
            <a:endParaRPr kumimoji="1" lang="en-US" altLang="ja-JP" dirty="0"/>
          </a:p>
          <a:p>
            <a:endParaRPr lang="en-US" altLang="ja-JP" dirty="0"/>
          </a:p>
          <a:p>
            <a:pPr marL="0" indent="0">
              <a:buNone/>
            </a:pPr>
            <a:r>
              <a:rPr kumimoji="1" lang="ja-JP" altLang="en-US" dirty="0"/>
              <a:t>①ドライバー交代方式</a:t>
            </a:r>
            <a:endParaRPr kumimoji="1" lang="en-US" altLang="ja-JP" dirty="0"/>
          </a:p>
          <a:p>
            <a:pPr marL="0" indent="0">
              <a:buNone/>
            </a:pPr>
            <a:r>
              <a:rPr kumimoji="1" lang="ja-JP" altLang="en-US" dirty="0"/>
              <a:t>②貨物積み替え方式</a:t>
            </a:r>
            <a:endParaRPr kumimoji="1" lang="en-US" altLang="ja-JP" dirty="0"/>
          </a:p>
          <a:p>
            <a:pPr marL="0" indent="0">
              <a:buNone/>
            </a:pPr>
            <a:r>
              <a:rPr kumimoji="1" lang="ja-JP" altLang="en-US" dirty="0"/>
              <a:t>③トレーラー・トラクター方式（外回り型</a:t>
            </a:r>
            <a:r>
              <a:rPr kumimoji="1" lang="en-US" altLang="ja-JP" dirty="0"/>
              <a:t>)</a:t>
            </a:r>
          </a:p>
          <a:p>
            <a:pPr marL="0" indent="0">
              <a:buNone/>
            </a:pPr>
            <a:r>
              <a:rPr kumimoji="1" lang="ja-JP" altLang="en-US" dirty="0"/>
              <a:t>④トレーラー・トラクター方式（内回り型</a:t>
            </a:r>
            <a:r>
              <a:rPr kumimoji="1" lang="en-US" altLang="ja-JP" dirty="0"/>
              <a:t>)</a:t>
            </a:r>
            <a:endParaRPr kumimoji="1" lang="ja-JP" altLang="en-US" dirty="0"/>
          </a:p>
        </p:txBody>
      </p:sp>
    </p:spTree>
    <p:extLst>
      <p:ext uri="{BB962C8B-B14F-4D97-AF65-F5344CB8AC3E}">
        <p14:creationId xmlns:p14="http://schemas.microsoft.com/office/powerpoint/2010/main" val="2253501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825632-85B8-D20F-4C51-E2E86E4A5017}"/>
              </a:ext>
            </a:extLst>
          </p:cNvPr>
          <p:cNvSpPr>
            <a:spLocks noGrp="1"/>
          </p:cNvSpPr>
          <p:nvPr>
            <p:ph type="title"/>
          </p:nvPr>
        </p:nvSpPr>
        <p:spPr/>
        <p:txBody>
          <a:bodyPr/>
          <a:lstStyle/>
          <a:p>
            <a:r>
              <a:rPr kumimoji="1" lang="ja-JP" altLang="en-US" dirty="0"/>
              <a:t>④フルトレーラー・ダブル連結トラック</a:t>
            </a:r>
          </a:p>
        </p:txBody>
      </p:sp>
      <p:sp>
        <p:nvSpPr>
          <p:cNvPr id="3" name="コンテンツ プレースホルダー 2">
            <a:extLst>
              <a:ext uri="{FF2B5EF4-FFF2-40B4-BE49-F238E27FC236}">
                <a16:creationId xmlns:a16="http://schemas.microsoft.com/office/drawing/2014/main" id="{F1175AB3-61AA-D6B9-0C56-B0E8BCF6C38B}"/>
              </a:ext>
            </a:extLst>
          </p:cNvPr>
          <p:cNvSpPr>
            <a:spLocks noGrp="1"/>
          </p:cNvSpPr>
          <p:nvPr>
            <p:ph idx="1"/>
          </p:nvPr>
        </p:nvSpPr>
        <p:spPr/>
        <p:txBody>
          <a:bodyPr/>
          <a:lstStyle/>
          <a:p>
            <a:r>
              <a:rPr kumimoji="1" lang="ja-JP" altLang="en-US" dirty="0"/>
              <a:t>最大積載量</a:t>
            </a:r>
            <a:r>
              <a:rPr kumimoji="1" lang="en-US" altLang="ja-JP" dirty="0"/>
              <a:t>10</a:t>
            </a:r>
            <a:r>
              <a:rPr kumimoji="1" lang="ja-JP" altLang="en-US" dirty="0"/>
              <a:t>トンのトラクターと同</a:t>
            </a:r>
            <a:r>
              <a:rPr kumimoji="1" lang="en-US" altLang="ja-JP" dirty="0"/>
              <a:t>10</a:t>
            </a:r>
            <a:r>
              <a:rPr kumimoji="1" lang="ja-JP" altLang="en-US" dirty="0"/>
              <a:t>トンのトレーラーを連結し、トラックドライバー</a:t>
            </a:r>
            <a:r>
              <a:rPr kumimoji="1" lang="en-US" altLang="ja-JP" dirty="0"/>
              <a:t>1</a:t>
            </a:r>
            <a:r>
              <a:rPr kumimoji="1" lang="ja-JP" altLang="en-US" dirty="0"/>
              <a:t>人で</a:t>
            </a:r>
            <a:r>
              <a:rPr kumimoji="1" lang="en-US" altLang="ja-JP" dirty="0"/>
              <a:t>10</a:t>
            </a:r>
            <a:r>
              <a:rPr kumimoji="1" lang="ja-JP" altLang="en-US" dirty="0"/>
              <a:t>トントラック</a:t>
            </a:r>
            <a:r>
              <a:rPr kumimoji="1" lang="en-US" altLang="ja-JP" dirty="0"/>
              <a:t>2</a:t>
            </a:r>
            <a:r>
              <a:rPr kumimoji="1" lang="ja-JP" altLang="en-US" dirty="0"/>
              <a:t>台分の輸送を行えるようになり輸送効率を向上させることでドライバーの人手不足問題を解決することが期待できる。</a:t>
            </a:r>
            <a:endParaRPr kumimoji="1" lang="en-US" altLang="ja-JP" dirty="0"/>
          </a:p>
          <a:p>
            <a:pPr marL="0" indent="0">
              <a:buNone/>
            </a:pPr>
            <a:r>
              <a:rPr lang="ja-JP" altLang="en-US" dirty="0"/>
              <a:t>→トラックの維持費の中で固定費である自動車諸税の存在はとても物流企業にとって大きなダメージになるが、トレーラーの場合は例え最大積載量</a:t>
            </a:r>
            <a:r>
              <a:rPr lang="en-US" altLang="ja-JP" dirty="0"/>
              <a:t>10</a:t>
            </a:r>
            <a:r>
              <a:rPr lang="ja-JP" altLang="en-US" dirty="0"/>
              <a:t>トンのものでも自動車重量税は非課税となる点が非常に優れている。</a:t>
            </a:r>
            <a:endParaRPr kumimoji="1" lang="ja-JP" altLang="en-US" dirty="0"/>
          </a:p>
        </p:txBody>
      </p:sp>
      <p:pic>
        <p:nvPicPr>
          <p:cNvPr id="4" name="図 3">
            <a:extLst>
              <a:ext uri="{FF2B5EF4-FFF2-40B4-BE49-F238E27FC236}">
                <a16:creationId xmlns:a16="http://schemas.microsoft.com/office/drawing/2014/main" id="{D331621A-DBA3-C4E6-1E63-AC0485E7F2A7}"/>
              </a:ext>
            </a:extLst>
          </p:cNvPr>
          <p:cNvPicPr>
            <a:picLocks noChangeAspect="1"/>
          </p:cNvPicPr>
          <p:nvPr/>
        </p:nvPicPr>
        <p:blipFill>
          <a:blip r:embed="rId2"/>
          <a:stretch>
            <a:fillRect/>
          </a:stretch>
        </p:blipFill>
        <p:spPr>
          <a:xfrm>
            <a:off x="4327431" y="4799958"/>
            <a:ext cx="3773077" cy="2058042"/>
          </a:xfrm>
          <a:prstGeom prst="rect">
            <a:avLst/>
          </a:prstGeom>
        </p:spPr>
      </p:pic>
      <p:sp>
        <p:nvSpPr>
          <p:cNvPr id="5" name="テキスト ボックス 4">
            <a:extLst>
              <a:ext uri="{FF2B5EF4-FFF2-40B4-BE49-F238E27FC236}">
                <a16:creationId xmlns:a16="http://schemas.microsoft.com/office/drawing/2014/main" id="{92CF6487-8506-EBBC-AC19-9DB0738CFBCE}"/>
              </a:ext>
            </a:extLst>
          </p:cNvPr>
          <p:cNvSpPr txBox="1"/>
          <p:nvPr/>
        </p:nvSpPr>
        <p:spPr>
          <a:xfrm>
            <a:off x="8218842" y="5642386"/>
            <a:ext cx="2768707" cy="430887"/>
          </a:xfrm>
          <a:prstGeom prst="rect">
            <a:avLst/>
          </a:prstGeom>
          <a:noFill/>
        </p:spPr>
        <p:txBody>
          <a:bodyPr wrap="none" rtlCol="0">
            <a:spAutoFit/>
          </a:bodyPr>
          <a:lstStyle/>
          <a:p>
            <a:r>
              <a:rPr kumimoji="1" lang="ja-JP" altLang="en-US" sz="1100" dirty="0"/>
              <a:t>引用）福山通運：</a:t>
            </a:r>
            <a:r>
              <a:rPr kumimoji="1" lang="en-US" altLang="ja-JP" sz="1100" dirty="0">
                <a:hlinkClick r:id="rId3"/>
              </a:rPr>
              <a:t>https://corp.fukutsu.co.jp/</a:t>
            </a:r>
            <a:endParaRPr kumimoji="1" lang="en-US" altLang="ja-JP" sz="1100" dirty="0"/>
          </a:p>
          <a:p>
            <a:r>
              <a:rPr kumimoji="1" lang="en-US" altLang="ja-JP" sz="1100" dirty="0"/>
              <a:t>2025</a:t>
            </a:r>
            <a:r>
              <a:rPr kumimoji="1" lang="ja-JP" altLang="en-US" sz="1100" dirty="0"/>
              <a:t>年</a:t>
            </a:r>
            <a:r>
              <a:rPr kumimoji="1" lang="en-US" altLang="ja-JP" sz="1100" dirty="0"/>
              <a:t>1</a:t>
            </a:r>
            <a:r>
              <a:rPr kumimoji="1" lang="ja-JP" altLang="en-US" sz="1100" dirty="0"/>
              <a:t>月アクセス</a:t>
            </a:r>
          </a:p>
        </p:txBody>
      </p:sp>
    </p:spTree>
    <p:extLst>
      <p:ext uri="{BB962C8B-B14F-4D97-AF65-F5344CB8AC3E}">
        <p14:creationId xmlns:p14="http://schemas.microsoft.com/office/powerpoint/2010/main" val="1293335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296C0B-1FB5-24A5-BAE8-FB876A5D7F34}"/>
              </a:ext>
            </a:extLst>
          </p:cNvPr>
          <p:cNvSpPr>
            <a:spLocks noGrp="1"/>
          </p:cNvSpPr>
          <p:nvPr>
            <p:ph type="title"/>
          </p:nvPr>
        </p:nvSpPr>
        <p:spPr/>
        <p:txBody>
          <a:bodyPr/>
          <a:lstStyle/>
          <a:p>
            <a:r>
              <a:rPr kumimoji="1" lang="ja-JP" altLang="en-US" dirty="0"/>
              <a:t>⑤モーダルシフト</a:t>
            </a:r>
          </a:p>
        </p:txBody>
      </p:sp>
      <p:sp>
        <p:nvSpPr>
          <p:cNvPr id="3" name="コンテンツ プレースホルダー 2">
            <a:extLst>
              <a:ext uri="{FF2B5EF4-FFF2-40B4-BE49-F238E27FC236}">
                <a16:creationId xmlns:a16="http://schemas.microsoft.com/office/drawing/2014/main" id="{881EBF43-6756-9DB1-33DE-4F5D4856359A}"/>
              </a:ext>
            </a:extLst>
          </p:cNvPr>
          <p:cNvSpPr>
            <a:spLocks noGrp="1"/>
          </p:cNvSpPr>
          <p:nvPr>
            <p:ph idx="1"/>
          </p:nvPr>
        </p:nvSpPr>
        <p:spPr/>
        <p:txBody>
          <a:bodyPr/>
          <a:lstStyle/>
          <a:p>
            <a:pPr marL="0" indent="0">
              <a:buNone/>
            </a:pPr>
            <a:r>
              <a:rPr kumimoji="1" lang="en-US" altLang="ja-JP" dirty="0"/>
              <a:t>CO2</a:t>
            </a:r>
            <a:r>
              <a:rPr kumimoji="1" lang="ja-JP" altLang="en-US" dirty="0"/>
              <a:t>を大きく削減でき、省エネルギーに加えて、運転者</a:t>
            </a:r>
            <a:r>
              <a:rPr kumimoji="1" lang="en-US" altLang="ja-JP" dirty="0"/>
              <a:t>1</a:t>
            </a:r>
            <a:r>
              <a:rPr kumimoji="1" lang="ja-JP" altLang="en-US" dirty="0"/>
              <a:t>人に対してより多くの荷物・距離を運ぶことができる</a:t>
            </a:r>
          </a:p>
          <a:p>
            <a:endParaRPr kumimoji="1" lang="ja-JP" altLang="en-US" dirty="0"/>
          </a:p>
          <a:p>
            <a:pPr marL="0" indent="0">
              <a:buNone/>
            </a:pPr>
            <a:r>
              <a:rPr kumimoji="1" lang="ja-JP" altLang="en-US" dirty="0"/>
              <a:t>例　貨物輸送は運転者</a:t>
            </a:r>
            <a:r>
              <a:rPr kumimoji="1" lang="en-US" altLang="ja-JP" dirty="0"/>
              <a:t>1</a:t>
            </a:r>
            <a:r>
              <a:rPr kumimoji="1" lang="ja-JP" altLang="en-US" dirty="0"/>
              <a:t>人で、大型トラック</a:t>
            </a:r>
            <a:r>
              <a:rPr kumimoji="1" lang="en-US" altLang="ja-JP" dirty="0"/>
              <a:t>65</a:t>
            </a:r>
            <a:r>
              <a:rPr kumimoji="1" lang="ja-JP" altLang="en-US" dirty="0"/>
              <a:t>台分を運ぶ</a:t>
            </a:r>
          </a:p>
          <a:p>
            <a:endParaRPr kumimoji="1" lang="ja-JP" altLang="en-US" dirty="0"/>
          </a:p>
        </p:txBody>
      </p:sp>
      <p:pic>
        <p:nvPicPr>
          <p:cNvPr id="4" name="図 3">
            <a:extLst>
              <a:ext uri="{FF2B5EF4-FFF2-40B4-BE49-F238E27FC236}">
                <a16:creationId xmlns:a16="http://schemas.microsoft.com/office/drawing/2014/main" id="{28B5669F-2A2F-BE22-1AA8-232FBCDFEF56}"/>
              </a:ext>
            </a:extLst>
          </p:cNvPr>
          <p:cNvPicPr>
            <a:picLocks noChangeAspect="1"/>
          </p:cNvPicPr>
          <p:nvPr/>
        </p:nvPicPr>
        <p:blipFill>
          <a:blip r:embed="rId2"/>
          <a:stretch>
            <a:fillRect/>
          </a:stretch>
        </p:blipFill>
        <p:spPr>
          <a:xfrm>
            <a:off x="4004814" y="4283799"/>
            <a:ext cx="2831671" cy="1995473"/>
          </a:xfrm>
          <a:prstGeom prst="rect">
            <a:avLst/>
          </a:prstGeom>
        </p:spPr>
      </p:pic>
    </p:spTree>
    <p:extLst>
      <p:ext uri="{BB962C8B-B14F-4D97-AF65-F5344CB8AC3E}">
        <p14:creationId xmlns:p14="http://schemas.microsoft.com/office/powerpoint/2010/main" val="303320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041487-5AEB-9900-073E-73FABA60A9DB}"/>
              </a:ext>
            </a:extLst>
          </p:cNvPr>
          <p:cNvSpPr>
            <a:spLocks noGrp="1"/>
          </p:cNvSpPr>
          <p:nvPr>
            <p:ph type="title"/>
          </p:nvPr>
        </p:nvSpPr>
        <p:spPr/>
        <p:txBody>
          <a:bodyPr/>
          <a:lstStyle/>
          <a:p>
            <a:r>
              <a:rPr kumimoji="1" lang="ja-JP" altLang="en-US" dirty="0"/>
              <a:t>⑥荷積み予約システム</a:t>
            </a:r>
          </a:p>
        </p:txBody>
      </p:sp>
      <p:sp>
        <p:nvSpPr>
          <p:cNvPr id="3" name="コンテンツ プレースホルダー 2">
            <a:extLst>
              <a:ext uri="{FF2B5EF4-FFF2-40B4-BE49-F238E27FC236}">
                <a16:creationId xmlns:a16="http://schemas.microsoft.com/office/drawing/2014/main" id="{A6924F66-A1C2-F255-3FBA-D849DF1EF439}"/>
              </a:ext>
            </a:extLst>
          </p:cNvPr>
          <p:cNvSpPr>
            <a:spLocks noGrp="1"/>
          </p:cNvSpPr>
          <p:nvPr>
            <p:ph idx="1"/>
          </p:nvPr>
        </p:nvSpPr>
        <p:spPr/>
        <p:txBody>
          <a:bodyPr/>
          <a:lstStyle/>
          <a:p>
            <a:endParaRPr kumimoji="1" lang="en-US" altLang="ja-JP" dirty="0"/>
          </a:p>
          <a:p>
            <a:r>
              <a:rPr kumimoji="1" lang="ja-JP" altLang="en-US" dirty="0"/>
              <a:t>トラックドライバーや運送会社、荷主企業が利用することによって、荷待ち時間の短縮を支援する管理システムである。トラックバースへの到着時間を事前に予約することで、トラックの到着が特定の時間帯に集中することを防ぎ、バースの混雑を緩和して待ち時間の短縮が図れる。</a:t>
            </a:r>
          </a:p>
        </p:txBody>
      </p:sp>
    </p:spTree>
    <p:extLst>
      <p:ext uri="{BB962C8B-B14F-4D97-AF65-F5344CB8AC3E}">
        <p14:creationId xmlns:p14="http://schemas.microsoft.com/office/powerpoint/2010/main" val="1047843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C706E-5CD4-7EFA-DB38-C67590D0AF8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707E87C-0878-D588-6621-C732FEF76FA9}"/>
              </a:ext>
            </a:extLst>
          </p:cNvPr>
          <p:cNvSpPr>
            <a:spLocks noGrp="1"/>
          </p:cNvSpPr>
          <p:nvPr>
            <p:ph type="title"/>
          </p:nvPr>
        </p:nvSpPr>
        <p:spPr>
          <a:xfrm>
            <a:off x="2231136" y="959083"/>
            <a:ext cx="7729728" cy="1188720"/>
          </a:xfrm>
        </p:spPr>
        <p:txBody>
          <a:bodyPr/>
          <a:lstStyle/>
          <a:p>
            <a:r>
              <a:rPr kumimoji="1" lang="ja-JP" altLang="en-US" dirty="0"/>
              <a:t>昨今の物流からみる解決策②</a:t>
            </a:r>
          </a:p>
        </p:txBody>
      </p:sp>
      <p:sp>
        <p:nvSpPr>
          <p:cNvPr id="3" name="コンテンツ プレースホルダー 2">
            <a:extLst>
              <a:ext uri="{FF2B5EF4-FFF2-40B4-BE49-F238E27FC236}">
                <a16:creationId xmlns:a16="http://schemas.microsoft.com/office/drawing/2014/main" id="{75026FCC-C8FA-C013-DE20-962A1374CC44}"/>
              </a:ext>
            </a:extLst>
          </p:cNvPr>
          <p:cNvSpPr>
            <a:spLocks noGrp="1"/>
          </p:cNvSpPr>
          <p:nvPr>
            <p:ph idx="1"/>
          </p:nvPr>
        </p:nvSpPr>
        <p:spPr/>
        <p:txBody>
          <a:bodyPr>
            <a:normAutofit/>
          </a:bodyPr>
          <a:lstStyle/>
          <a:p>
            <a:pPr>
              <a:buFont typeface="Wingdings" panose="05000000000000000000" pitchFamily="2" charset="2"/>
              <a:buChar char="Ø"/>
            </a:pPr>
            <a:r>
              <a:rPr kumimoji="1" lang="ja-JP" altLang="en-US" sz="2400" dirty="0"/>
              <a:t>人手不足への対応（女性雇用の促進）</a:t>
            </a:r>
            <a:endParaRPr kumimoji="1" lang="en-US" altLang="ja-JP" sz="2400" dirty="0"/>
          </a:p>
          <a:p>
            <a:pPr marL="0" indent="0">
              <a:buNone/>
            </a:pPr>
            <a:r>
              <a:rPr kumimoji="1" lang="ja-JP" altLang="en-US" dirty="0"/>
              <a:t>現在のドライバー不足を受け、女性の活躍が注目されている。</a:t>
            </a:r>
            <a:endParaRPr kumimoji="1" lang="en-US" altLang="ja-JP" dirty="0"/>
          </a:p>
          <a:p>
            <a:pPr marL="0" indent="0">
              <a:buNone/>
            </a:pPr>
            <a:r>
              <a:rPr kumimoji="1" lang="ja-JP" altLang="en-US" dirty="0"/>
              <a:t>いすゞ自動車は</a:t>
            </a:r>
            <a:r>
              <a:rPr kumimoji="1" lang="en-US" altLang="ja-JP" dirty="0"/>
              <a:t>2024</a:t>
            </a:r>
            <a:r>
              <a:rPr kumimoji="1" lang="ja-JP" altLang="en-US" dirty="0"/>
              <a:t>年に普通免許で乗れるディーゼルトラック「だれでもトラック“</a:t>
            </a:r>
            <a:r>
              <a:rPr kumimoji="1" lang="en-US" altLang="ja-JP" dirty="0" err="1"/>
              <a:t>ELmio</a:t>
            </a:r>
            <a:r>
              <a:rPr kumimoji="1" lang="en-US" altLang="ja-JP" dirty="0"/>
              <a:t>”</a:t>
            </a:r>
            <a:r>
              <a:rPr kumimoji="1" lang="ja-JP" altLang="en-US" dirty="0"/>
              <a:t>」を発売した。</a:t>
            </a:r>
            <a:r>
              <a:rPr kumimoji="1" lang="en-US" altLang="ja-JP" dirty="0"/>
              <a:t>2017</a:t>
            </a:r>
            <a:r>
              <a:rPr kumimoji="1" lang="ja-JP" altLang="en-US" dirty="0"/>
              <a:t>年</a:t>
            </a:r>
            <a:r>
              <a:rPr kumimoji="1" lang="en-US" altLang="ja-JP" dirty="0"/>
              <a:t>3</a:t>
            </a:r>
            <a:r>
              <a:rPr kumimoji="1" lang="ja-JP" altLang="en-US" dirty="0"/>
              <a:t>月</a:t>
            </a:r>
            <a:r>
              <a:rPr kumimoji="1" lang="en-US" altLang="ja-JP" dirty="0"/>
              <a:t>12</a:t>
            </a:r>
            <a:r>
              <a:rPr kumimoji="1" lang="ja-JP" altLang="en-US" dirty="0"/>
              <a:t>日の免許制度改正以降に取得した普通免許でも運転が可能である。</a:t>
            </a:r>
            <a:endParaRPr kumimoji="1" lang="en-US" altLang="ja-JP" dirty="0"/>
          </a:p>
          <a:p>
            <a:pPr marL="0" indent="0">
              <a:buNone/>
            </a:pPr>
            <a:r>
              <a:rPr lang="ja-JP" altLang="en-US" dirty="0"/>
              <a:t>→</a:t>
            </a:r>
            <a:r>
              <a:rPr kumimoji="1" lang="ja-JP" altLang="en-US" dirty="0"/>
              <a:t>地方における地場配送やスーパーなどの小口配送の業務にも、</a:t>
            </a:r>
            <a:r>
              <a:rPr kumimoji="1" lang="en-US" altLang="ja-JP" dirty="0" err="1"/>
              <a:t>ELmio</a:t>
            </a:r>
            <a:r>
              <a:rPr kumimoji="1" lang="ja-JP" altLang="en-US" dirty="0"/>
              <a:t>を使用することで女性ドライバーの採用ハードルを低くすることができる。</a:t>
            </a:r>
          </a:p>
        </p:txBody>
      </p:sp>
      <p:pic>
        <p:nvPicPr>
          <p:cNvPr id="5" name="図 4">
            <a:extLst>
              <a:ext uri="{FF2B5EF4-FFF2-40B4-BE49-F238E27FC236}">
                <a16:creationId xmlns:a16="http://schemas.microsoft.com/office/drawing/2014/main" id="{21542DA8-FB82-7E55-07AE-4AFAA35314B7}"/>
              </a:ext>
            </a:extLst>
          </p:cNvPr>
          <p:cNvPicPr>
            <a:picLocks noChangeAspect="1"/>
          </p:cNvPicPr>
          <p:nvPr/>
        </p:nvPicPr>
        <p:blipFill>
          <a:blip r:embed="rId2"/>
          <a:stretch>
            <a:fillRect/>
          </a:stretch>
        </p:blipFill>
        <p:spPr>
          <a:xfrm>
            <a:off x="4171670" y="5125795"/>
            <a:ext cx="3066952" cy="1732205"/>
          </a:xfrm>
          <a:prstGeom prst="rect">
            <a:avLst/>
          </a:prstGeom>
        </p:spPr>
      </p:pic>
      <p:sp>
        <p:nvSpPr>
          <p:cNvPr id="6" name="テキスト ボックス 5">
            <a:extLst>
              <a:ext uri="{FF2B5EF4-FFF2-40B4-BE49-F238E27FC236}">
                <a16:creationId xmlns:a16="http://schemas.microsoft.com/office/drawing/2014/main" id="{56D27228-E84F-D82A-2A10-9593504D6B8A}"/>
              </a:ext>
            </a:extLst>
          </p:cNvPr>
          <p:cNvSpPr txBox="1"/>
          <p:nvPr/>
        </p:nvSpPr>
        <p:spPr>
          <a:xfrm>
            <a:off x="7238622" y="6341084"/>
            <a:ext cx="2710999" cy="400110"/>
          </a:xfrm>
          <a:prstGeom prst="rect">
            <a:avLst/>
          </a:prstGeom>
          <a:noFill/>
        </p:spPr>
        <p:txBody>
          <a:bodyPr wrap="none" rtlCol="0">
            <a:spAutoFit/>
          </a:bodyPr>
          <a:lstStyle/>
          <a:p>
            <a:r>
              <a:rPr kumimoji="1" lang="ja-JP" altLang="en-US" sz="1000" dirty="0"/>
              <a:t>引用）いすゞ自動車：</a:t>
            </a:r>
            <a:r>
              <a:rPr kumimoji="1" lang="en-US" altLang="ja-JP" sz="1000" dirty="0">
                <a:hlinkClick r:id="rId3"/>
              </a:rPr>
              <a:t>https://www.isuzu.co.jp/</a:t>
            </a:r>
            <a:endParaRPr kumimoji="1" lang="en-US" altLang="ja-JP" sz="1000" dirty="0"/>
          </a:p>
          <a:p>
            <a:r>
              <a:rPr kumimoji="1" lang="ja-JP" altLang="en-US" sz="1000" dirty="0"/>
              <a:t>２０２５年１月アクセス</a:t>
            </a:r>
          </a:p>
        </p:txBody>
      </p:sp>
    </p:spTree>
    <p:extLst>
      <p:ext uri="{BB962C8B-B14F-4D97-AF65-F5344CB8AC3E}">
        <p14:creationId xmlns:p14="http://schemas.microsoft.com/office/powerpoint/2010/main" val="3501601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79DD76-67F4-4EB3-CF86-2DF2588ADC08}"/>
              </a:ext>
            </a:extLst>
          </p:cNvPr>
          <p:cNvSpPr>
            <a:spLocks noGrp="1"/>
          </p:cNvSpPr>
          <p:nvPr>
            <p:ph type="title"/>
          </p:nvPr>
        </p:nvSpPr>
        <p:spPr/>
        <p:txBody>
          <a:bodyPr/>
          <a:lstStyle/>
          <a:p>
            <a:r>
              <a:rPr kumimoji="1" lang="ja-JP" altLang="en-US" dirty="0"/>
              <a:t>事例①：ニトリ</a:t>
            </a:r>
          </a:p>
        </p:txBody>
      </p:sp>
      <p:sp>
        <p:nvSpPr>
          <p:cNvPr id="3" name="コンテンツ プレースホルダー 2">
            <a:extLst>
              <a:ext uri="{FF2B5EF4-FFF2-40B4-BE49-F238E27FC236}">
                <a16:creationId xmlns:a16="http://schemas.microsoft.com/office/drawing/2014/main" id="{6BE5C6FC-2585-E183-B213-3F19FB5C4B5E}"/>
              </a:ext>
            </a:extLst>
          </p:cNvPr>
          <p:cNvSpPr>
            <a:spLocks noGrp="1"/>
          </p:cNvSpPr>
          <p:nvPr>
            <p:ph idx="1"/>
          </p:nvPr>
        </p:nvSpPr>
        <p:spPr>
          <a:xfrm>
            <a:off x="2231136" y="2638044"/>
            <a:ext cx="7729728" cy="3785616"/>
          </a:xfrm>
        </p:spPr>
        <p:txBody>
          <a:bodyPr/>
          <a:lstStyle/>
          <a:p>
            <a:pPr>
              <a:buFont typeface="Wingdings" panose="05000000000000000000" pitchFamily="2" charset="2"/>
              <a:buChar char="Ø"/>
            </a:pPr>
            <a:r>
              <a:rPr kumimoji="1" lang="ja-JP" altLang="en-US" dirty="0"/>
              <a:t>ニトリグループでは、独自の</a:t>
            </a:r>
            <a:r>
              <a:rPr kumimoji="1" lang="en-US" altLang="ja-JP" dirty="0"/>
              <a:t>SPA</a:t>
            </a:r>
            <a:r>
              <a:rPr kumimoji="1" lang="ja-JP" altLang="en-US" dirty="0"/>
              <a:t>モデル「製造物流</a:t>
            </a:r>
            <a:r>
              <a:rPr kumimoji="1" lang="en-US" altLang="ja-JP" dirty="0"/>
              <a:t>IT</a:t>
            </a:r>
            <a:r>
              <a:rPr kumimoji="1" lang="ja-JP" altLang="en-US" dirty="0"/>
              <a:t>小売業」を確立し、暮らし向上商品を提供してきた。製造物流</a:t>
            </a:r>
            <a:r>
              <a:rPr kumimoji="1" lang="en-US" altLang="ja-JP" dirty="0"/>
              <a:t>IT</a:t>
            </a:r>
            <a:r>
              <a:rPr kumimoji="1" lang="ja-JP" altLang="en-US" dirty="0"/>
              <a:t>小売業とは、商品企画から製造・物流・販売・</a:t>
            </a:r>
            <a:r>
              <a:rPr kumimoji="1" lang="en-US" altLang="ja-JP" dirty="0"/>
              <a:t>IT</a:t>
            </a:r>
            <a:r>
              <a:rPr kumimoji="1" lang="ja-JP" altLang="en-US" dirty="0"/>
              <a:t>技術までを一貫して、自社でプロデュースするビジネスモデル。</a:t>
            </a:r>
            <a:endParaRPr kumimoji="1" lang="en-US" altLang="ja-JP" dirty="0"/>
          </a:p>
          <a:p>
            <a:pPr>
              <a:buFont typeface="Wingdings" panose="05000000000000000000" pitchFamily="2" charset="2"/>
              <a:buChar char="Ø"/>
            </a:pPr>
            <a:r>
              <a:rPr kumimoji="1" lang="ja-JP" altLang="en-US" dirty="0"/>
              <a:t>基幹システムをはじめとしたグループ内で稼働する</a:t>
            </a:r>
            <a:r>
              <a:rPr kumimoji="1" lang="en-US" altLang="ja-JP" dirty="0"/>
              <a:t>IT</a:t>
            </a:r>
            <a:r>
              <a:rPr kumimoji="1" lang="ja-JP" altLang="en-US" dirty="0"/>
              <a:t>システムも、社内で独自開発したものであり、メンテナンスについても、自社内でスピード対応している。</a:t>
            </a:r>
            <a:endParaRPr kumimoji="1" lang="en-US" altLang="ja-JP" dirty="0"/>
          </a:p>
          <a:p>
            <a:pPr marL="0" indent="0">
              <a:buNone/>
            </a:pPr>
            <a:endParaRPr lang="en-US" altLang="ja-JP" dirty="0"/>
          </a:p>
          <a:p>
            <a:pPr>
              <a:buFont typeface="Wingdings" panose="05000000000000000000" pitchFamily="2" charset="2"/>
              <a:buChar char="Ø"/>
            </a:pPr>
            <a:r>
              <a:rPr kumimoji="1" lang="ja-JP" altLang="en-US" dirty="0"/>
              <a:t>製造小売業にとって大きなコストとなる物流を、切り離すことなく徹底的に一貫性を持たせることで、物流と</a:t>
            </a:r>
            <a:r>
              <a:rPr kumimoji="1" lang="en-US" altLang="ja-JP" dirty="0"/>
              <a:t>IT</a:t>
            </a:r>
            <a:r>
              <a:rPr kumimoji="1" lang="ja-JP" altLang="en-US" dirty="0"/>
              <a:t>分野を強みに他社よりも競争優位を高めている</a:t>
            </a:r>
          </a:p>
        </p:txBody>
      </p:sp>
    </p:spTree>
    <p:extLst>
      <p:ext uri="{BB962C8B-B14F-4D97-AF65-F5344CB8AC3E}">
        <p14:creationId xmlns:p14="http://schemas.microsoft.com/office/powerpoint/2010/main" val="1780450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A398A7-B1AB-065A-12DD-82DB684BB99D}"/>
              </a:ext>
            </a:extLst>
          </p:cNvPr>
          <p:cNvSpPr>
            <a:spLocks noGrp="1"/>
          </p:cNvSpPr>
          <p:nvPr>
            <p:ph type="title"/>
          </p:nvPr>
        </p:nvSpPr>
        <p:spPr/>
        <p:txBody>
          <a:bodyPr/>
          <a:lstStyle/>
          <a:p>
            <a:r>
              <a:rPr kumimoji="1" lang="ja-JP" altLang="en-US" dirty="0"/>
              <a:t>事例②：日通・アサヒ飲料・日清食品</a:t>
            </a:r>
          </a:p>
        </p:txBody>
      </p:sp>
      <p:sp>
        <p:nvSpPr>
          <p:cNvPr id="3" name="コンテンツ プレースホルダー 2">
            <a:extLst>
              <a:ext uri="{FF2B5EF4-FFF2-40B4-BE49-F238E27FC236}">
                <a16:creationId xmlns:a16="http://schemas.microsoft.com/office/drawing/2014/main" id="{076BD21F-9D1A-75C7-402C-3BAF60C00F48}"/>
              </a:ext>
            </a:extLst>
          </p:cNvPr>
          <p:cNvSpPr>
            <a:spLocks noGrp="1"/>
          </p:cNvSpPr>
          <p:nvPr>
            <p:ph idx="1"/>
          </p:nvPr>
        </p:nvSpPr>
        <p:spPr/>
        <p:txBody>
          <a:bodyPr/>
          <a:lstStyle/>
          <a:p>
            <a:pPr>
              <a:buFont typeface="Wingdings" panose="05000000000000000000" pitchFamily="2" charset="2"/>
              <a:buChar char="Ø"/>
            </a:pPr>
            <a:r>
              <a:rPr kumimoji="1" lang="ja-JP" altLang="en-US" dirty="0"/>
              <a:t>これまで、アサヒ飲料の製品は、重量貨物であることから</a:t>
            </a:r>
            <a:r>
              <a:rPr kumimoji="1" lang="en-US" altLang="ja-JP" dirty="0"/>
              <a:t>2</a:t>
            </a:r>
            <a:r>
              <a:rPr kumimoji="1" lang="ja-JP" altLang="en-US" dirty="0"/>
              <a:t>段積みができず、</a:t>
            </a:r>
            <a:r>
              <a:rPr kumimoji="1" lang="en-US" altLang="ja-JP" dirty="0"/>
              <a:t>1</a:t>
            </a:r>
            <a:r>
              <a:rPr kumimoji="1" lang="ja-JP" altLang="en-US" dirty="0"/>
              <a:t>段積みした荷台の上部には空きスペースがあり、一方で日清食品の即席麺製品は軽量貨物であることから、バラ積みにより荷台の容積一杯に貨物を積んでも積載可能重量に余裕があった。そこで、積載率の向上を図るべく</a:t>
            </a:r>
            <a:r>
              <a:rPr kumimoji="1" lang="en-US" altLang="ja-JP" dirty="0"/>
              <a:t>3</a:t>
            </a:r>
            <a:r>
              <a:rPr kumimoji="1" lang="ja-JP" altLang="en-US" dirty="0"/>
              <a:t>社で協議、実証を重ねた結果、サイズが異なるために組み合わせが困難だった</a:t>
            </a:r>
            <a:r>
              <a:rPr kumimoji="1" lang="en-US" altLang="ja-JP" dirty="0"/>
              <a:t>2</a:t>
            </a:r>
            <a:r>
              <a:rPr kumimoji="1" lang="ja-JP" altLang="en-US" dirty="0"/>
              <a:t>種類のパレット </a:t>
            </a:r>
            <a:r>
              <a:rPr kumimoji="1" lang="en-US" altLang="ja-JP" dirty="0"/>
              <a:t>(</a:t>
            </a:r>
            <a:r>
              <a:rPr kumimoji="1" lang="ja-JP" altLang="en-US" dirty="0"/>
              <a:t>日清食品：</a:t>
            </a:r>
            <a:r>
              <a:rPr kumimoji="1" lang="en-US" altLang="ja-JP" dirty="0"/>
              <a:t>T12</a:t>
            </a:r>
            <a:r>
              <a:rPr kumimoji="1" lang="ja-JP" altLang="en-US" dirty="0"/>
              <a:t>パレット、アサヒ飲料：ビールパレット） について、製品の種類、数量の組み合わせを調整して効率的に混載するノウハウを確立した。</a:t>
            </a:r>
            <a:endParaRPr kumimoji="1" lang="en-US" altLang="ja-JP" dirty="0"/>
          </a:p>
          <a:p>
            <a:pPr marL="0" indent="0">
              <a:buNone/>
            </a:pPr>
            <a:r>
              <a:rPr lang="ja-JP" altLang="en-US" dirty="0"/>
              <a:t>→ドライバーの負担を減らしながら、３社にメリットが得られた</a:t>
            </a:r>
            <a:endParaRPr kumimoji="1" lang="ja-JP" altLang="en-US" dirty="0"/>
          </a:p>
        </p:txBody>
      </p:sp>
    </p:spTree>
    <p:extLst>
      <p:ext uri="{BB962C8B-B14F-4D97-AF65-F5344CB8AC3E}">
        <p14:creationId xmlns:p14="http://schemas.microsoft.com/office/powerpoint/2010/main" val="3940566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E805D8-4BD7-B3CB-F3B8-04817869023F}"/>
              </a:ext>
            </a:extLst>
          </p:cNvPr>
          <p:cNvSpPr>
            <a:spLocks noGrp="1"/>
          </p:cNvSpPr>
          <p:nvPr>
            <p:ph type="title"/>
          </p:nvPr>
        </p:nvSpPr>
        <p:spPr/>
        <p:txBody>
          <a:bodyPr/>
          <a:lstStyle/>
          <a:p>
            <a:r>
              <a:rPr kumimoji="1" lang="ja-JP" altLang="en-US" dirty="0"/>
              <a:t>事例②：日通・アサヒ飲料・日清食品</a:t>
            </a:r>
          </a:p>
        </p:txBody>
      </p:sp>
      <p:pic>
        <p:nvPicPr>
          <p:cNvPr id="4" name="コンテンツ プレースホルダー 3">
            <a:extLst>
              <a:ext uri="{FF2B5EF4-FFF2-40B4-BE49-F238E27FC236}">
                <a16:creationId xmlns:a16="http://schemas.microsoft.com/office/drawing/2014/main" id="{0914FF43-7E46-263C-87D7-F4BBEBBAEE81}"/>
              </a:ext>
            </a:extLst>
          </p:cNvPr>
          <p:cNvPicPr>
            <a:picLocks noGrp="1" noChangeAspect="1"/>
          </p:cNvPicPr>
          <p:nvPr>
            <p:ph idx="1"/>
          </p:nvPr>
        </p:nvPicPr>
        <p:blipFill>
          <a:blip r:embed="rId2"/>
          <a:stretch>
            <a:fillRect/>
          </a:stretch>
        </p:blipFill>
        <p:spPr>
          <a:xfrm>
            <a:off x="2231136" y="2773563"/>
            <a:ext cx="7025584" cy="2349733"/>
          </a:xfrm>
          <a:prstGeom prst="rect">
            <a:avLst/>
          </a:prstGeom>
        </p:spPr>
      </p:pic>
      <p:sp>
        <p:nvSpPr>
          <p:cNvPr id="5" name="テキスト ボックス 4">
            <a:extLst>
              <a:ext uri="{FF2B5EF4-FFF2-40B4-BE49-F238E27FC236}">
                <a16:creationId xmlns:a16="http://schemas.microsoft.com/office/drawing/2014/main" id="{49B7E814-7C00-4F96-3F03-F1685F7B62FB}"/>
              </a:ext>
            </a:extLst>
          </p:cNvPr>
          <p:cNvSpPr txBox="1"/>
          <p:nvPr/>
        </p:nvSpPr>
        <p:spPr>
          <a:xfrm>
            <a:off x="3060551" y="5384202"/>
            <a:ext cx="5224507" cy="415498"/>
          </a:xfrm>
          <a:prstGeom prst="rect">
            <a:avLst/>
          </a:prstGeom>
          <a:noFill/>
        </p:spPr>
        <p:txBody>
          <a:bodyPr wrap="none" rtlCol="0">
            <a:spAutoFit/>
          </a:bodyPr>
          <a:lstStyle/>
          <a:p>
            <a:r>
              <a:rPr kumimoji="1" lang="ja-JP" altLang="en-US" sz="1050" dirty="0"/>
              <a:t>引用）日本通運：</a:t>
            </a:r>
            <a:r>
              <a:rPr kumimoji="1" lang="en-US" altLang="ja-JP" sz="1050" dirty="0">
                <a:hlinkClick r:id="rId3"/>
              </a:rPr>
              <a:t>https://www.nipponexpress-holdings.com/ja/press/2020/20200907-1.html</a:t>
            </a:r>
            <a:endParaRPr kumimoji="1" lang="en-US" altLang="ja-JP" sz="1050" dirty="0"/>
          </a:p>
          <a:p>
            <a:r>
              <a:rPr kumimoji="1" lang="ja-JP" altLang="en-US" sz="1050" dirty="0"/>
              <a:t>２０２５年１月２０日アクセス</a:t>
            </a:r>
          </a:p>
        </p:txBody>
      </p:sp>
    </p:spTree>
    <p:extLst>
      <p:ext uri="{BB962C8B-B14F-4D97-AF65-F5344CB8AC3E}">
        <p14:creationId xmlns:p14="http://schemas.microsoft.com/office/powerpoint/2010/main" val="664133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E9D795-4BEC-1E91-CEDD-78A3DA33A0F7}"/>
              </a:ext>
            </a:extLst>
          </p:cNvPr>
          <p:cNvSpPr>
            <a:spLocks noGrp="1"/>
          </p:cNvSpPr>
          <p:nvPr>
            <p:ph type="title"/>
          </p:nvPr>
        </p:nvSpPr>
        <p:spPr/>
        <p:txBody>
          <a:bodyPr/>
          <a:lstStyle/>
          <a:p>
            <a:r>
              <a:rPr kumimoji="1" lang="ja-JP" altLang="en-US" dirty="0"/>
              <a:t>持続可能な物流を目指すため</a:t>
            </a:r>
          </a:p>
        </p:txBody>
      </p:sp>
      <p:sp>
        <p:nvSpPr>
          <p:cNvPr id="3" name="コンテンツ プレースホルダー 2">
            <a:extLst>
              <a:ext uri="{FF2B5EF4-FFF2-40B4-BE49-F238E27FC236}">
                <a16:creationId xmlns:a16="http://schemas.microsoft.com/office/drawing/2014/main" id="{A0A0FD8A-AB70-2E2F-9AA2-C2F5DBC97E3E}"/>
              </a:ext>
            </a:extLst>
          </p:cNvPr>
          <p:cNvSpPr>
            <a:spLocks noGrp="1"/>
          </p:cNvSpPr>
          <p:nvPr>
            <p:ph idx="1"/>
          </p:nvPr>
        </p:nvSpPr>
        <p:spPr>
          <a:xfrm>
            <a:off x="2191867" y="2632434"/>
            <a:ext cx="7729728" cy="3846903"/>
          </a:xfrm>
        </p:spPr>
        <p:txBody>
          <a:bodyPr/>
          <a:lstStyle/>
          <a:p>
            <a:pPr>
              <a:buFont typeface="Wingdings" panose="05000000000000000000" pitchFamily="2" charset="2"/>
              <a:buChar char="Ø"/>
            </a:pPr>
            <a:r>
              <a:rPr kumimoji="1" lang="ja-JP" altLang="en-US" dirty="0"/>
              <a:t>業界の再編</a:t>
            </a:r>
            <a:endParaRPr kumimoji="1" lang="en-US" altLang="ja-JP" dirty="0"/>
          </a:p>
          <a:p>
            <a:pPr marL="0" indent="0">
              <a:buNone/>
            </a:pPr>
            <a:r>
              <a:rPr lang="ja-JP" altLang="en-US" dirty="0"/>
              <a:t>物流業界は、物流二法による運送事業者の増加が、現在の労働環境を作り上げてしまった。そのことから、企業は標準的運賃をとらない会社や労務管理を怠る企業を排除するために、現在の物流改革を行っている。</a:t>
            </a:r>
            <a:endParaRPr lang="en-US" altLang="ja-JP" dirty="0"/>
          </a:p>
          <a:p>
            <a:pPr marL="0" indent="0">
              <a:buNone/>
            </a:pPr>
            <a:endParaRPr kumimoji="1" lang="en-US" altLang="ja-JP" dirty="0"/>
          </a:p>
          <a:p>
            <a:pPr>
              <a:buFont typeface="Wingdings" panose="05000000000000000000" pitchFamily="2" charset="2"/>
              <a:buChar char="Ø"/>
            </a:pPr>
            <a:r>
              <a:rPr lang="ja-JP" altLang="en-US" dirty="0"/>
              <a:t>持続可能な物流を目指すにあたって</a:t>
            </a:r>
            <a:endParaRPr lang="en-US" altLang="ja-JP" dirty="0"/>
          </a:p>
          <a:p>
            <a:pPr marL="0" indent="0">
              <a:buNone/>
            </a:pPr>
            <a:r>
              <a:rPr kumimoji="1" lang="ja-JP" altLang="en-US" dirty="0"/>
              <a:t>持続可能な物流とは、現在存在する物流企業の永続的な経営を目指すものではなく、物流という社会的責任の観点からクリーンな労働環境を目指すと同時に、法改正に対応できる企業の選別であり、企業にとっては真価が問われている</a:t>
            </a:r>
          </a:p>
        </p:txBody>
      </p:sp>
    </p:spTree>
    <p:extLst>
      <p:ext uri="{BB962C8B-B14F-4D97-AF65-F5344CB8AC3E}">
        <p14:creationId xmlns:p14="http://schemas.microsoft.com/office/powerpoint/2010/main" val="1381827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5FE674-610F-AD00-C374-CE0867DC33DE}"/>
              </a:ext>
            </a:extLst>
          </p:cNvPr>
          <p:cNvSpPr>
            <a:spLocks noGrp="1"/>
          </p:cNvSpPr>
          <p:nvPr>
            <p:ph type="title"/>
          </p:nvPr>
        </p:nvSpPr>
        <p:spPr/>
        <p:txBody>
          <a:bodyPr/>
          <a:lstStyle/>
          <a:p>
            <a:r>
              <a:rPr kumimoji="1" lang="ja-JP" altLang="en-US" dirty="0"/>
              <a:t>おわりに</a:t>
            </a:r>
          </a:p>
        </p:txBody>
      </p:sp>
      <p:sp>
        <p:nvSpPr>
          <p:cNvPr id="3" name="コンテンツ プレースホルダー 2">
            <a:extLst>
              <a:ext uri="{FF2B5EF4-FFF2-40B4-BE49-F238E27FC236}">
                <a16:creationId xmlns:a16="http://schemas.microsoft.com/office/drawing/2014/main" id="{74126BC8-4D54-D948-CE41-B3E9B7253AB6}"/>
              </a:ext>
            </a:extLst>
          </p:cNvPr>
          <p:cNvSpPr>
            <a:spLocks noGrp="1"/>
          </p:cNvSpPr>
          <p:nvPr>
            <p:ph idx="1"/>
          </p:nvPr>
        </p:nvSpPr>
        <p:spPr/>
        <p:txBody>
          <a:bodyPr/>
          <a:lstStyle/>
          <a:p>
            <a:pPr>
              <a:buFont typeface="Wingdings" panose="05000000000000000000" pitchFamily="2" charset="2"/>
              <a:buChar char="Ø"/>
            </a:pPr>
            <a:r>
              <a:rPr kumimoji="1" lang="ja-JP" altLang="en-US" dirty="0"/>
              <a:t>研究を終えるまでは、物流</a:t>
            </a:r>
            <a:r>
              <a:rPr kumimoji="1" lang="en-US" altLang="ja-JP" dirty="0"/>
              <a:t>2024</a:t>
            </a:r>
            <a:r>
              <a:rPr kumimoji="1" lang="ja-JP" altLang="en-US" dirty="0"/>
              <a:t>年問題の影響をうける運送事業者にとって、困難な条件をクリアすることへの解決策を模索しようとしていた。</a:t>
            </a:r>
            <a:r>
              <a:rPr lang="ja-JP" altLang="en-US" dirty="0"/>
              <a:t>しかしながら、それは情であり、物流業界の持続性を考える上では間違った考えであった。</a:t>
            </a:r>
            <a:endParaRPr lang="en-US" altLang="ja-JP" dirty="0"/>
          </a:p>
          <a:p>
            <a:pPr>
              <a:buFont typeface="Wingdings" panose="05000000000000000000" pitchFamily="2" charset="2"/>
              <a:buChar char="Ø"/>
            </a:pPr>
            <a:r>
              <a:rPr kumimoji="1" lang="ja-JP" altLang="en-US" dirty="0"/>
              <a:t>研究を終えて、物流</a:t>
            </a:r>
            <a:r>
              <a:rPr kumimoji="1" lang="en-US" altLang="ja-JP" dirty="0"/>
              <a:t>2024</a:t>
            </a:r>
            <a:r>
              <a:rPr kumimoji="1" lang="ja-JP" altLang="en-US" dirty="0"/>
              <a:t>年問題を通して、優良な運送事業者のために条件を守ることのできない悪質事業者を業界から排除することが業界にとって大切だということを学習した。</a:t>
            </a:r>
            <a:endParaRPr kumimoji="1" lang="en-US" altLang="ja-JP" dirty="0"/>
          </a:p>
          <a:p>
            <a:pPr>
              <a:buFont typeface="Wingdings" panose="05000000000000000000" pitchFamily="2" charset="2"/>
              <a:buChar char="Ø"/>
            </a:pPr>
            <a:r>
              <a:rPr lang="ja-JP" altLang="en-US" dirty="0"/>
              <a:t>そのことから、業界の再編を考えた時に、俯瞰の目で社会的観点から物事を考察することを研究を通して学んだ。</a:t>
            </a:r>
            <a:endParaRPr kumimoji="1" lang="en-US" altLang="ja-JP" dirty="0"/>
          </a:p>
        </p:txBody>
      </p:sp>
    </p:spTree>
    <p:extLst>
      <p:ext uri="{BB962C8B-B14F-4D97-AF65-F5344CB8AC3E}">
        <p14:creationId xmlns:p14="http://schemas.microsoft.com/office/powerpoint/2010/main" val="1055244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E5C3F2-538B-B7E5-BADD-6AAC07BE66FC}"/>
              </a:ext>
            </a:extLst>
          </p:cNvPr>
          <p:cNvSpPr>
            <a:spLocks noGrp="1"/>
          </p:cNvSpPr>
          <p:nvPr>
            <p:ph type="title"/>
          </p:nvPr>
        </p:nvSpPr>
        <p:spPr/>
        <p:txBody>
          <a:bodyPr/>
          <a:lstStyle/>
          <a:p>
            <a:r>
              <a:rPr kumimoji="1" lang="ja-JP" altLang="en-US" dirty="0"/>
              <a:t>はじめに</a:t>
            </a:r>
          </a:p>
        </p:txBody>
      </p:sp>
      <p:sp>
        <p:nvSpPr>
          <p:cNvPr id="3" name="コンテンツ プレースホルダー 2">
            <a:extLst>
              <a:ext uri="{FF2B5EF4-FFF2-40B4-BE49-F238E27FC236}">
                <a16:creationId xmlns:a16="http://schemas.microsoft.com/office/drawing/2014/main" id="{E0AB008C-8865-95FA-6450-324A459A89A2}"/>
              </a:ext>
            </a:extLst>
          </p:cNvPr>
          <p:cNvSpPr>
            <a:spLocks noGrp="1"/>
          </p:cNvSpPr>
          <p:nvPr>
            <p:ph idx="1"/>
          </p:nvPr>
        </p:nvSpPr>
        <p:spPr>
          <a:xfrm>
            <a:off x="2231135" y="2638044"/>
            <a:ext cx="8040437" cy="3101983"/>
          </a:xfrm>
        </p:spPr>
        <p:txBody>
          <a:bodyPr>
            <a:normAutofit/>
          </a:bodyPr>
          <a:lstStyle/>
          <a:p>
            <a:pPr>
              <a:buFont typeface="Wingdings" panose="05000000000000000000" pitchFamily="2" charset="2"/>
              <a:buChar char="Ø"/>
            </a:pPr>
            <a:r>
              <a:rPr kumimoji="1" lang="ja-JP" altLang="en-US" dirty="0"/>
              <a:t>物流は食料品や医薬品など、私たちの生活になくてはならない物を運ぶ大切なインフラにもかかわらず、なぜ働き方改革によって「物流２０２４年問題」という社会問題を抱えてしまったのだろうか。</a:t>
            </a:r>
            <a:endParaRPr kumimoji="1" lang="en-US" altLang="ja-JP" dirty="0"/>
          </a:p>
          <a:p>
            <a:pPr>
              <a:buFont typeface="Wingdings" panose="05000000000000000000" pitchFamily="2" charset="2"/>
              <a:buChar char="Ø"/>
            </a:pPr>
            <a:r>
              <a:rPr kumimoji="1" lang="ja-JP" altLang="en-US" dirty="0"/>
              <a:t>わたし自身が物流業界で働いていることから、トラックドライバーの劣悪な労働環境を目にしてきた。その経験から、卒業論文を通して物流業界の現状を多くの方に知ってもらい、「持続可能な物流」とはどのような事なのか明確にしたいと考えた。</a:t>
            </a:r>
            <a:endParaRPr kumimoji="1" lang="en-US" altLang="ja-JP" dirty="0"/>
          </a:p>
        </p:txBody>
      </p:sp>
    </p:spTree>
    <p:extLst>
      <p:ext uri="{BB962C8B-B14F-4D97-AF65-F5344CB8AC3E}">
        <p14:creationId xmlns:p14="http://schemas.microsoft.com/office/powerpoint/2010/main" val="2213811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26E0F6-6E1F-9B27-33FD-552F57098167}"/>
              </a:ext>
            </a:extLst>
          </p:cNvPr>
          <p:cNvSpPr>
            <a:spLocks noGrp="1"/>
          </p:cNvSpPr>
          <p:nvPr>
            <p:ph type="title"/>
          </p:nvPr>
        </p:nvSpPr>
        <p:spPr/>
        <p:txBody>
          <a:bodyPr/>
          <a:lstStyle/>
          <a:p>
            <a:r>
              <a:rPr kumimoji="1" lang="ja-JP" altLang="en-US" dirty="0"/>
              <a:t>参考文献</a:t>
            </a:r>
          </a:p>
        </p:txBody>
      </p:sp>
      <p:sp>
        <p:nvSpPr>
          <p:cNvPr id="3" name="コンテンツ プレースホルダー 2">
            <a:extLst>
              <a:ext uri="{FF2B5EF4-FFF2-40B4-BE49-F238E27FC236}">
                <a16:creationId xmlns:a16="http://schemas.microsoft.com/office/drawing/2014/main" id="{98C9C978-1B04-970C-5F14-A93B0C521659}"/>
              </a:ext>
            </a:extLst>
          </p:cNvPr>
          <p:cNvSpPr>
            <a:spLocks noGrp="1"/>
          </p:cNvSpPr>
          <p:nvPr>
            <p:ph idx="1"/>
          </p:nvPr>
        </p:nvSpPr>
        <p:spPr>
          <a:xfrm>
            <a:off x="2231136" y="2638044"/>
            <a:ext cx="7729728" cy="3869343"/>
          </a:xfrm>
        </p:spPr>
        <p:txBody>
          <a:bodyPr>
            <a:normAutofit/>
          </a:bodyPr>
          <a:lstStyle/>
          <a:p>
            <a:pPr marL="0" indent="0">
              <a:buNone/>
            </a:pPr>
            <a:r>
              <a:rPr kumimoji="1" lang="ja-JP" altLang="en-US" sz="1200" dirty="0"/>
              <a:t>・林克彦：著（</a:t>
            </a:r>
            <a:r>
              <a:rPr kumimoji="1" lang="en-US" altLang="ja-JP" sz="1200" dirty="0"/>
              <a:t>2022</a:t>
            </a:r>
            <a:r>
              <a:rPr kumimoji="1" lang="ja-JP" altLang="en-US" sz="1200" dirty="0"/>
              <a:t>）、</a:t>
            </a:r>
            <a:r>
              <a:rPr kumimoji="1" lang="en-US" altLang="ja-JP" sz="1200" dirty="0"/>
              <a:t>『</a:t>
            </a:r>
            <a:r>
              <a:rPr kumimoji="1" lang="ja-JP" altLang="en-US" sz="1200" dirty="0"/>
              <a:t>現代物流産業論</a:t>
            </a:r>
            <a:r>
              <a:rPr kumimoji="1" lang="en-US" altLang="ja-JP" sz="1200" dirty="0"/>
              <a:t>』</a:t>
            </a:r>
            <a:r>
              <a:rPr kumimoji="1" lang="ja-JP" altLang="en-US" sz="1200" dirty="0"/>
              <a:t>、流通経済大学出版会</a:t>
            </a:r>
          </a:p>
          <a:p>
            <a:pPr marL="0" indent="0">
              <a:buNone/>
            </a:pPr>
            <a:r>
              <a:rPr kumimoji="1" lang="ja-JP" altLang="en-US" sz="1200" dirty="0"/>
              <a:t>・斎藤実　矢野裕児　林克彦：著（</a:t>
            </a:r>
            <a:r>
              <a:rPr kumimoji="1" lang="en-US" altLang="ja-JP" sz="1200" dirty="0"/>
              <a:t>2021</a:t>
            </a:r>
            <a:r>
              <a:rPr kumimoji="1" lang="ja-JP" altLang="en-US" sz="1200" dirty="0"/>
              <a:t>）、</a:t>
            </a:r>
            <a:r>
              <a:rPr kumimoji="1" lang="en-US" altLang="ja-JP" sz="1200" dirty="0"/>
              <a:t>『</a:t>
            </a:r>
            <a:r>
              <a:rPr kumimoji="1" lang="ja-JP" altLang="en-US" sz="1200" dirty="0"/>
              <a:t>物流論</a:t>
            </a:r>
            <a:r>
              <a:rPr kumimoji="1" lang="en-US" altLang="ja-JP" sz="1200" dirty="0"/>
              <a:t>』</a:t>
            </a:r>
            <a:r>
              <a:rPr kumimoji="1" lang="ja-JP" altLang="en-US" sz="1200" dirty="0"/>
              <a:t>、中央経済社</a:t>
            </a:r>
          </a:p>
          <a:p>
            <a:pPr marL="0" indent="0">
              <a:buNone/>
            </a:pPr>
            <a:r>
              <a:rPr kumimoji="1" lang="ja-JP" altLang="en-US" sz="1200" dirty="0"/>
              <a:t>・小澤卓也：著（</a:t>
            </a:r>
            <a:r>
              <a:rPr kumimoji="1" lang="en-US" altLang="ja-JP" sz="1200" dirty="0"/>
              <a:t>2024</a:t>
            </a:r>
            <a:r>
              <a:rPr kumimoji="1" lang="ja-JP" altLang="en-US" sz="1200" dirty="0"/>
              <a:t>）、</a:t>
            </a:r>
            <a:r>
              <a:rPr kumimoji="1" lang="en-US" altLang="ja-JP" sz="1200" dirty="0"/>
              <a:t>『</a:t>
            </a:r>
            <a:r>
              <a:rPr kumimoji="1" lang="ja-JP" altLang="en-US" sz="1200" dirty="0"/>
              <a:t>物流トータル・マネジメントの基礎</a:t>
            </a:r>
            <a:r>
              <a:rPr kumimoji="1" lang="en-US" altLang="ja-JP" sz="1200" dirty="0"/>
              <a:t>』</a:t>
            </a:r>
            <a:r>
              <a:rPr kumimoji="1" lang="ja-JP" altLang="en-US" sz="1200" dirty="0"/>
              <a:t>、税務経理協会</a:t>
            </a:r>
            <a:endParaRPr kumimoji="1" lang="en-US" altLang="ja-JP" sz="1200" dirty="0"/>
          </a:p>
          <a:p>
            <a:pPr marL="0" indent="0">
              <a:buNone/>
            </a:pPr>
            <a:r>
              <a:rPr kumimoji="1" lang="ja-JP" altLang="en-US" sz="1200" dirty="0"/>
              <a:t>・国土交通省　</a:t>
            </a:r>
            <a:r>
              <a:rPr kumimoji="1" lang="en-US" altLang="ja-JP" sz="1200" dirty="0"/>
              <a:t>https://www.mlit.go.jp/</a:t>
            </a:r>
            <a:r>
              <a:rPr kumimoji="1" lang="ja-JP" altLang="en-US" sz="1200" dirty="0"/>
              <a:t>　</a:t>
            </a:r>
            <a:r>
              <a:rPr kumimoji="1" lang="en-US" altLang="ja-JP" sz="1200" dirty="0"/>
              <a:t>2024</a:t>
            </a:r>
            <a:r>
              <a:rPr kumimoji="1" lang="ja-JP" altLang="en-US" sz="1200" dirty="0"/>
              <a:t>年</a:t>
            </a:r>
            <a:r>
              <a:rPr kumimoji="1" lang="en-US" altLang="ja-JP" sz="1200" dirty="0"/>
              <a:t>6</a:t>
            </a:r>
            <a:r>
              <a:rPr kumimoji="1" lang="ja-JP" altLang="en-US" sz="1200" dirty="0"/>
              <a:t>月アクセス</a:t>
            </a:r>
            <a:endParaRPr kumimoji="1" lang="en-US" altLang="ja-JP" sz="1200" dirty="0"/>
          </a:p>
          <a:p>
            <a:pPr marL="0" indent="0">
              <a:buNone/>
            </a:pPr>
            <a:r>
              <a:rPr kumimoji="1" lang="ja-JP" altLang="en-US" sz="1200" dirty="0"/>
              <a:t>・経済産業省　</a:t>
            </a:r>
            <a:r>
              <a:rPr lang="en-US" altLang="ja-JP" sz="1200" dirty="0"/>
              <a:t>https://www.meti.go.jp/press/index.html</a:t>
            </a:r>
            <a:r>
              <a:rPr lang="ja-JP" altLang="en-US" sz="1200" dirty="0"/>
              <a:t>　</a:t>
            </a:r>
            <a:r>
              <a:rPr lang="en-US" altLang="ja-JP" sz="1200" dirty="0"/>
              <a:t>2024</a:t>
            </a:r>
            <a:r>
              <a:rPr lang="ja-JP" altLang="en-US" sz="1200" dirty="0"/>
              <a:t>年</a:t>
            </a:r>
            <a:r>
              <a:rPr lang="en-US" altLang="ja-JP" sz="1200" dirty="0"/>
              <a:t>6</a:t>
            </a:r>
            <a:r>
              <a:rPr kumimoji="1" lang="ja-JP" altLang="en-US" sz="1200" dirty="0"/>
              <a:t>月アクセス</a:t>
            </a:r>
            <a:endParaRPr kumimoji="1" lang="en-US" altLang="ja-JP" sz="1200" dirty="0"/>
          </a:p>
          <a:p>
            <a:pPr marL="0" indent="0">
              <a:buNone/>
            </a:pPr>
            <a:r>
              <a:rPr kumimoji="1" lang="ja-JP" altLang="en-US" sz="1200" dirty="0"/>
              <a:t>・福山通運株式会社　</a:t>
            </a:r>
            <a:r>
              <a:rPr kumimoji="1" lang="en-US" altLang="ja-JP" sz="1200" dirty="0"/>
              <a:t>https://corp.fukutsu.co.jp/</a:t>
            </a:r>
            <a:r>
              <a:rPr kumimoji="1" lang="ja-JP" altLang="en-US" sz="1200" dirty="0"/>
              <a:t>　</a:t>
            </a:r>
            <a:r>
              <a:rPr kumimoji="1" lang="en-US" altLang="ja-JP" sz="1200" dirty="0"/>
              <a:t>2024</a:t>
            </a:r>
            <a:r>
              <a:rPr kumimoji="1" lang="ja-JP" altLang="en-US" sz="1200" dirty="0"/>
              <a:t>年</a:t>
            </a:r>
            <a:r>
              <a:rPr kumimoji="1" lang="en-US" altLang="ja-JP" sz="1200" dirty="0"/>
              <a:t>7</a:t>
            </a:r>
            <a:r>
              <a:rPr kumimoji="1" lang="ja-JP" altLang="en-US" sz="1200" dirty="0"/>
              <a:t>月アクセス</a:t>
            </a:r>
            <a:endParaRPr kumimoji="1" lang="en-US" altLang="ja-JP" sz="1200" dirty="0"/>
          </a:p>
          <a:p>
            <a:pPr marL="0" indent="0">
              <a:buNone/>
            </a:pPr>
            <a:r>
              <a:rPr kumimoji="1" lang="ja-JP" altLang="en-US" sz="1200" dirty="0"/>
              <a:t>・三菱倉庫株式会社　</a:t>
            </a:r>
            <a:r>
              <a:rPr lang="en-US" altLang="ja-JP" sz="1200" dirty="0"/>
              <a:t>https://service.mitsubishilogistics.co.jp/column/07</a:t>
            </a:r>
            <a:r>
              <a:rPr lang="ja-JP" altLang="en-US" sz="1200" dirty="0"/>
              <a:t>　</a:t>
            </a:r>
            <a:r>
              <a:rPr lang="en-US" altLang="ja-JP" sz="1200" dirty="0"/>
              <a:t>2024</a:t>
            </a:r>
            <a:r>
              <a:rPr lang="ja-JP" altLang="en-US" sz="1200" dirty="0"/>
              <a:t>年</a:t>
            </a:r>
            <a:r>
              <a:rPr lang="en-US" altLang="ja-JP" sz="1200" dirty="0"/>
              <a:t>7</a:t>
            </a:r>
            <a:r>
              <a:rPr lang="ja-JP" altLang="en-US" sz="1200" dirty="0"/>
              <a:t>月アクセス</a:t>
            </a:r>
            <a:endParaRPr kumimoji="1" lang="ja-JP" altLang="en-US" sz="1200" dirty="0"/>
          </a:p>
          <a:p>
            <a:pPr marL="0" indent="0">
              <a:buNone/>
            </a:pPr>
            <a:r>
              <a:rPr kumimoji="1" lang="ja-JP" altLang="en-US" sz="1200" dirty="0"/>
              <a:t>・物流用語　</a:t>
            </a:r>
            <a:r>
              <a:rPr lang="en-US" altLang="ja-JP" sz="1200" dirty="0"/>
              <a:t>https://kikakurui.com/z0/Z0111-2006-01.html</a:t>
            </a:r>
            <a:r>
              <a:rPr lang="ja-JP" altLang="en-US" sz="1200" dirty="0"/>
              <a:t>　</a:t>
            </a:r>
            <a:r>
              <a:rPr lang="en-US" altLang="ja-JP" sz="1200" dirty="0"/>
              <a:t>2024</a:t>
            </a:r>
            <a:r>
              <a:rPr lang="ja-JP" altLang="en-US" sz="1200" dirty="0"/>
              <a:t>年</a:t>
            </a:r>
            <a:r>
              <a:rPr lang="en-US" altLang="ja-JP" sz="1200" dirty="0"/>
              <a:t>6</a:t>
            </a:r>
            <a:r>
              <a:rPr lang="ja-JP" altLang="en-US" sz="1200" dirty="0"/>
              <a:t>月アクセス</a:t>
            </a:r>
            <a:endParaRPr kumimoji="1" lang="en-US" altLang="ja-JP" sz="1200" dirty="0"/>
          </a:p>
          <a:p>
            <a:pPr marL="0" indent="0">
              <a:buNone/>
            </a:pPr>
            <a:r>
              <a:rPr kumimoji="1" lang="ja-JP" altLang="en-US" sz="1200" dirty="0"/>
              <a:t>・日本通運株式会社　</a:t>
            </a:r>
            <a:r>
              <a:rPr lang="en-US" altLang="ja-JP" sz="1200" dirty="0"/>
              <a:t>https://www.nipponexpress-holdings.com/ja/press/2020/20200907-1.html</a:t>
            </a:r>
            <a:r>
              <a:rPr lang="ja-JP" altLang="en-US" sz="1200" dirty="0"/>
              <a:t>　</a:t>
            </a:r>
            <a:r>
              <a:rPr lang="en-US" altLang="ja-JP" sz="1200" dirty="0"/>
              <a:t>2024</a:t>
            </a:r>
            <a:r>
              <a:rPr lang="ja-JP" altLang="en-US" sz="1200" dirty="0"/>
              <a:t>年</a:t>
            </a:r>
            <a:r>
              <a:rPr lang="en-US" altLang="ja-JP" sz="1200" dirty="0"/>
              <a:t>7</a:t>
            </a:r>
            <a:r>
              <a:rPr lang="ja-JP" altLang="en-US" sz="1200" dirty="0"/>
              <a:t>月アクセス</a:t>
            </a:r>
            <a:endParaRPr kumimoji="1" lang="en-US" altLang="ja-JP" sz="1200" dirty="0"/>
          </a:p>
          <a:p>
            <a:pPr marL="0" indent="0">
              <a:buNone/>
            </a:pPr>
            <a:endParaRPr kumimoji="1" lang="ja-JP" altLang="en-US" sz="1200" dirty="0"/>
          </a:p>
          <a:p>
            <a:endParaRPr kumimoji="1" lang="ja-JP" altLang="en-US" dirty="0"/>
          </a:p>
        </p:txBody>
      </p:sp>
    </p:spTree>
    <p:extLst>
      <p:ext uri="{BB962C8B-B14F-4D97-AF65-F5344CB8AC3E}">
        <p14:creationId xmlns:p14="http://schemas.microsoft.com/office/powerpoint/2010/main" val="5866151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89432A-CDB1-8B58-DC1E-9919F2A5129B}"/>
              </a:ext>
            </a:extLst>
          </p:cNvPr>
          <p:cNvSpPr>
            <a:spLocks noGrp="1"/>
          </p:cNvSpPr>
          <p:nvPr>
            <p:ph type="title"/>
          </p:nvPr>
        </p:nvSpPr>
        <p:spPr/>
        <p:txBody>
          <a:bodyPr/>
          <a:lstStyle/>
          <a:p>
            <a:r>
              <a:rPr kumimoji="1" lang="ja-JP" altLang="en-US" dirty="0"/>
              <a:t>参考文献</a:t>
            </a:r>
          </a:p>
        </p:txBody>
      </p:sp>
      <p:sp>
        <p:nvSpPr>
          <p:cNvPr id="3" name="コンテンツ プレースホルダー 2">
            <a:extLst>
              <a:ext uri="{FF2B5EF4-FFF2-40B4-BE49-F238E27FC236}">
                <a16:creationId xmlns:a16="http://schemas.microsoft.com/office/drawing/2014/main" id="{5FC60883-1130-7B5D-1ACC-A2D67EC160AB}"/>
              </a:ext>
            </a:extLst>
          </p:cNvPr>
          <p:cNvSpPr>
            <a:spLocks noGrp="1"/>
          </p:cNvSpPr>
          <p:nvPr>
            <p:ph idx="1"/>
          </p:nvPr>
        </p:nvSpPr>
        <p:spPr/>
        <p:txBody>
          <a:bodyPr>
            <a:normAutofit fontScale="92500" lnSpcReduction="10000"/>
          </a:bodyPr>
          <a:lstStyle/>
          <a:p>
            <a:pPr marL="0" indent="0">
              <a:buNone/>
            </a:pPr>
            <a:r>
              <a:rPr kumimoji="1" lang="ja-JP" altLang="en-US" dirty="0">
                <a:latin typeface="+mn-ea"/>
              </a:rPr>
              <a:t>・ニトリホールディングス株式会社　会社情報　</a:t>
            </a:r>
            <a:r>
              <a:rPr kumimoji="1" lang="en-US" altLang="ja-JP" dirty="0">
                <a:latin typeface="+mn-ea"/>
              </a:rPr>
              <a:t>https://www.nitorihd.co.jp/2025/1/5 </a:t>
            </a:r>
            <a:r>
              <a:rPr kumimoji="1" lang="ja-JP" altLang="en-US" dirty="0">
                <a:latin typeface="+mn-ea"/>
              </a:rPr>
              <a:t>アクセス</a:t>
            </a:r>
          </a:p>
          <a:p>
            <a:pPr marL="0" indent="0">
              <a:buNone/>
            </a:pPr>
            <a:r>
              <a:rPr kumimoji="1" lang="ja-JP" altLang="en-US" dirty="0">
                <a:latin typeface="+mn-ea"/>
              </a:rPr>
              <a:t>・日本通運株式会社　会社情報　</a:t>
            </a:r>
            <a:r>
              <a:rPr kumimoji="1" lang="en-US" altLang="ja-JP" dirty="0">
                <a:latin typeface="+mn-ea"/>
              </a:rPr>
              <a:t>https://www.nittsu.co.jp/corporate/2025/1/5 </a:t>
            </a:r>
            <a:r>
              <a:rPr kumimoji="1" lang="ja-JP" altLang="en-US" dirty="0">
                <a:latin typeface="+mn-ea"/>
              </a:rPr>
              <a:t>アクセス</a:t>
            </a:r>
          </a:p>
          <a:p>
            <a:pPr marL="0" indent="0">
              <a:buNone/>
            </a:pPr>
            <a:r>
              <a:rPr kumimoji="1" lang="ja-JP" altLang="en-US" dirty="0">
                <a:latin typeface="+mn-ea"/>
              </a:rPr>
              <a:t>・アサヒ飲料株式会社　企業情報　</a:t>
            </a:r>
            <a:r>
              <a:rPr kumimoji="1" lang="en-US" altLang="ja-JP" dirty="0">
                <a:latin typeface="+mn-ea"/>
              </a:rPr>
              <a:t>https://www.asahiinryo.co.jp/company/2025/1/5</a:t>
            </a:r>
            <a:r>
              <a:rPr kumimoji="1" lang="ja-JP" altLang="en-US" dirty="0">
                <a:latin typeface="+mn-ea"/>
              </a:rPr>
              <a:t>　アクセス</a:t>
            </a:r>
          </a:p>
          <a:p>
            <a:pPr marL="0" indent="0">
              <a:buNone/>
            </a:pPr>
            <a:r>
              <a:rPr kumimoji="1" lang="ja-JP" altLang="en-US" dirty="0">
                <a:latin typeface="+mn-ea"/>
              </a:rPr>
              <a:t>・いすゞ自動車株式会社　</a:t>
            </a:r>
            <a:r>
              <a:rPr kumimoji="1" lang="en-US" altLang="ja-JP" dirty="0" err="1">
                <a:latin typeface="+mn-ea"/>
              </a:rPr>
              <a:t>ELFmio</a:t>
            </a:r>
            <a:r>
              <a:rPr kumimoji="1" lang="ja-JP" altLang="en-US" dirty="0">
                <a:latin typeface="+mn-ea"/>
              </a:rPr>
              <a:t>ストア　</a:t>
            </a:r>
            <a:r>
              <a:rPr kumimoji="1" lang="en-US" altLang="ja-JP" dirty="0">
                <a:latin typeface="+mn-ea"/>
              </a:rPr>
              <a:t>https://www.isuzu.co.jp/company/profile.html</a:t>
            </a:r>
            <a:r>
              <a:rPr kumimoji="1" lang="ja-JP" altLang="en-US" dirty="0">
                <a:latin typeface="+mn-ea"/>
              </a:rPr>
              <a:t>　</a:t>
            </a:r>
            <a:r>
              <a:rPr kumimoji="1" lang="en-US" altLang="ja-JP" dirty="0">
                <a:latin typeface="+mn-ea"/>
              </a:rPr>
              <a:t>2024/11/11</a:t>
            </a:r>
            <a:r>
              <a:rPr kumimoji="1" lang="ja-JP" altLang="en-US" dirty="0">
                <a:latin typeface="+mn-ea"/>
              </a:rPr>
              <a:t>　アクセス</a:t>
            </a:r>
          </a:p>
          <a:p>
            <a:pPr marL="0" indent="0">
              <a:buNone/>
            </a:pPr>
            <a:r>
              <a:rPr kumimoji="1" lang="ja-JP" altLang="en-US" dirty="0">
                <a:latin typeface="+mn-ea"/>
              </a:rPr>
              <a:t>・フジトランスポート株式会社　企業情報　</a:t>
            </a:r>
            <a:r>
              <a:rPr kumimoji="1" lang="en-US" altLang="ja-JP" dirty="0">
                <a:latin typeface="+mn-ea"/>
              </a:rPr>
              <a:t>https://www.fujitransport.com/2025/1/6</a:t>
            </a:r>
            <a:r>
              <a:rPr kumimoji="1" lang="ja-JP" altLang="en-US" dirty="0">
                <a:latin typeface="+mn-ea"/>
              </a:rPr>
              <a:t>　アクセス</a:t>
            </a:r>
          </a:p>
          <a:p>
            <a:endParaRPr kumimoji="1" lang="ja-JP" altLang="en-US" dirty="0"/>
          </a:p>
        </p:txBody>
      </p:sp>
    </p:spTree>
    <p:extLst>
      <p:ext uri="{BB962C8B-B14F-4D97-AF65-F5344CB8AC3E}">
        <p14:creationId xmlns:p14="http://schemas.microsoft.com/office/powerpoint/2010/main" val="1665131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47CF18-293A-56E2-C701-15738DD9D084}"/>
              </a:ext>
            </a:extLst>
          </p:cNvPr>
          <p:cNvSpPr>
            <a:spLocks noGrp="1"/>
          </p:cNvSpPr>
          <p:nvPr>
            <p:ph type="title"/>
          </p:nvPr>
        </p:nvSpPr>
        <p:spPr/>
        <p:txBody>
          <a:bodyPr/>
          <a:lstStyle/>
          <a:p>
            <a:r>
              <a:rPr kumimoji="1" lang="ja-JP" altLang="en-US" dirty="0"/>
              <a:t>背景</a:t>
            </a:r>
          </a:p>
        </p:txBody>
      </p:sp>
      <p:sp>
        <p:nvSpPr>
          <p:cNvPr id="3" name="コンテンツ プレースホルダー 2">
            <a:extLst>
              <a:ext uri="{FF2B5EF4-FFF2-40B4-BE49-F238E27FC236}">
                <a16:creationId xmlns:a16="http://schemas.microsoft.com/office/drawing/2014/main" id="{B00DB294-7944-DC96-E5A2-603E90661B5E}"/>
              </a:ext>
            </a:extLst>
          </p:cNvPr>
          <p:cNvSpPr>
            <a:spLocks noGrp="1"/>
          </p:cNvSpPr>
          <p:nvPr>
            <p:ph idx="1"/>
          </p:nvPr>
        </p:nvSpPr>
        <p:spPr/>
        <p:txBody>
          <a:bodyPr/>
          <a:lstStyle/>
          <a:p>
            <a:pPr>
              <a:buFont typeface="Wingdings" panose="05000000000000000000" pitchFamily="2" charset="2"/>
              <a:buChar char="Ø"/>
            </a:pPr>
            <a:r>
              <a:rPr kumimoji="1" lang="ja-JP" altLang="en-US" dirty="0"/>
              <a:t>物流業界は、働き方改革によって、人手不足と長時間労働という大きな問題を抱えながらも、制限された労働時間内で作業効率を大幅に上げなければならない。そのため、国や政府、物流に関わる多くの企業が協力しあい、効率的な輸送を目指すべく様々な手段が提案されている。「物流</a:t>
            </a:r>
            <a:r>
              <a:rPr kumimoji="1" lang="en-US" altLang="ja-JP" dirty="0"/>
              <a:t>2024</a:t>
            </a:r>
            <a:r>
              <a:rPr kumimoji="1" lang="ja-JP" altLang="en-US" dirty="0"/>
              <a:t>年問題」という大きな課題を産業全体で乗り越えていきたいものの、企業規模や企業の特性などの違いから一筋縄ではいかない状況である。</a:t>
            </a:r>
          </a:p>
        </p:txBody>
      </p:sp>
    </p:spTree>
    <p:extLst>
      <p:ext uri="{BB962C8B-B14F-4D97-AF65-F5344CB8AC3E}">
        <p14:creationId xmlns:p14="http://schemas.microsoft.com/office/powerpoint/2010/main" val="3299299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0808EF-23D0-CE7F-9C77-AF2CD2CA0487}"/>
              </a:ext>
            </a:extLst>
          </p:cNvPr>
          <p:cNvSpPr>
            <a:spLocks noGrp="1"/>
          </p:cNvSpPr>
          <p:nvPr>
            <p:ph type="title"/>
          </p:nvPr>
        </p:nvSpPr>
        <p:spPr>
          <a:xfrm>
            <a:off x="2231136" y="947863"/>
            <a:ext cx="7729728" cy="1188720"/>
          </a:xfrm>
        </p:spPr>
        <p:txBody>
          <a:bodyPr/>
          <a:lstStyle/>
          <a:p>
            <a:r>
              <a:rPr kumimoji="1" lang="ja-JP" altLang="en-US" dirty="0"/>
              <a:t>物流とは①</a:t>
            </a:r>
          </a:p>
        </p:txBody>
      </p:sp>
      <p:sp>
        <p:nvSpPr>
          <p:cNvPr id="3" name="コンテンツ プレースホルダー 2">
            <a:extLst>
              <a:ext uri="{FF2B5EF4-FFF2-40B4-BE49-F238E27FC236}">
                <a16:creationId xmlns:a16="http://schemas.microsoft.com/office/drawing/2014/main" id="{6480EFF9-F909-5B45-2C85-E48F14CEE116}"/>
              </a:ext>
            </a:extLst>
          </p:cNvPr>
          <p:cNvSpPr>
            <a:spLocks noGrp="1"/>
          </p:cNvSpPr>
          <p:nvPr>
            <p:ph idx="1"/>
          </p:nvPr>
        </p:nvSpPr>
        <p:spPr/>
        <p:txBody>
          <a:bodyPr/>
          <a:lstStyle/>
          <a:p>
            <a:pPr>
              <a:buFont typeface="Wingdings" panose="05000000000000000000" pitchFamily="2" charset="2"/>
              <a:buChar char="Ø"/>
            </a:pPr>
            <a:r>
              <a:rPr kumimoji="1" lang="ja-JP" altLang="en-US" sz="1800" dirty="0">
                <a:latin typeface="+mn-ea"/>
              </a:rPr>
              <a:t>日本産業規格によると、「物資を供給者から需要者へ，時間的及び空間的に移動する過程の活動。一般的には，包装，輸送，保管，荷役，流通加工及びそれらに関連する情報の諸機能を総合的に管理する活動。（以下省略）」と定義つけられている。</a:t>
            </a:r>
          </a:p>
          <a:p>
            <a:endParaRPr kumimoji="1" lang="ja-JP" altLang="en-US" sz="1800" dirty="0">
              <a:latin typeface="+mn-ea"/>
            </a:endParaRPr>
          </a:p>
          <a:p>
            <a:pPr marL="0" indent="0">
              <a:buNone/>
            </a:pPr>
            <a:r>
              <a:rPr kumimoji="1" lang="ja-JP" altLang="en-US" sz="1800" dirty="0">
                <a:latin typeface="+mn-ea"/>
              </a:rPr>
              <a:t>→物流の役割は、生産から消費に至るまでの「時間」と「空間」のギャップをなくすこと</a:t>
            </a:r>
          </a:p>
          <a:p>
            <a:endParaRPr kumimoji="1" lang="ja-JP" altLang="en-US" dirty="0"/>
          </a:p>
        </p:txBody>
      </p:sp>
    </p:spTree>
    <p:extLst>
      <p:ext uri="{BB962C8B-B14F-4D97-AF65-F5344CB8AC3E}">
        <p14:creationId xmlns:p14="http://schemas.microsoft.com/office/powerpoint/2010/main" val="3898349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00FDDE-5B7A-1CDF-C0AA-DB4E53315AE8}"/>
              </a:ext>
            </a:extLst>
          </p:cNvPr>
          <p:cNvSpPr>
            <a:spLocks noGrp="1"/>
          </p:cNvSpPr>
          <p:nvPr>
            <p:ph type="title"/>
          </p:nvPr>
        </p:nvSpPr>
        <p:spPr/>
        <p:txBody>
          <a:bodyPr/>
          <a:lstStyle/>
          <a:p>
            <a:r>
              <a:rPr kumimoji="1" lang="ja-JP" altLang="en-US" dirty="0"/>
              <a:t>物流とは②</a:t>
            </a:r>
          </a:p>
        </p:txBody>
      </p:sp>
      <p:sp>
        <p:nvSpPr>
          <p:cNvPr id="3" name="コンテンツ プレースホルダー 2">
            <a:extLst>
              <a:ext uri="{FF2B5EF4-FFF2-40B4-BE49-F238E27FC236}">
                <a16:creationId xmlns:a16="http://schemas.microsoft.com/office/drawing/2014/main" id="{D79EF2EA-46EC-7444-FBEE-0E136F6F44CD}"/>
              </a:ext>
            </a:extLst>
          </p:cNvPr>
          <p:cNvSpPr>
            <a:spLocks noGrp="1"/>
          </p:cNvSpPr>
          <p:nvPr>
            <p:ph idx="1"/>
          </p:nvPr>
        </p:nvSpPr>
        <p:spPr/>
        <p:txBody>
          <a:bodyPr/>
          <a:lstStyle/>
          <a:p>
            <a:pPr>
              <a:buFont typeface="Wingdings" panose="05000000000000000000" pitchFamily="2" charset="2"/>
              <a:buChar char="Ø"/>
            </a:pPr>
            <a:r>
              <a:rPr kumimoji="1" lang="ja-JP" altLang="en-US" dirty="0"/>
              <a:t>物流業では、一般的に「運送業」と「倉庫業」に分かれるが、日本標準産業分類 では、「物流業」という表記は無く、「運輸業」「郵便業」に分類され、その中で以下の</a:t>
            </a:r>
            <a:r>
              <a:rPr kumimoji="1" lang="en-US" altLang="ja-JP" dirty="0"/>
              <a:t>8</a:t>
            </a:r>
            <a:r>
              <a:rPr kumimoji="1" lang="ja-JP" altLang="en-US" dirty="0"/>
              <a:t>項目に分類される。</a:t>
            </a:r>
            <a:endParaRPr kumimoji="1" lang="en-US" altLang="ja-JP" dirty="0"/>
          </a:p>
          <a:p>
            <a:pPr marL="0" indent="0">
              <a:buNone/>
            </a:pPr>
            <a:r>
              <a:rPr lang="ja-JP" altLang="en-US" dirty="0"/>
              <a:t>　①</a:t>
            </a:r>
            <a:r>
              <a:rPr kumimoji="1" lang="ja-JP" altLang="en-US" dirty="0"/>
              <a:t>鉄道業</a:t>
            </a:r>
            <a:r>
              <a:rPr lang="ja-JP" altLang="en-US" dirty="0"/>
              <a:t>②</a:t>
            </a:r>
            <a:r>
              <a:rPr kumimoji="1" lang="ja-JP" altLang="en-US" dirty="0"/>
              <a:t>道路旅客運送業③道路貨物運送業</a:t>
            </a:r>
            <a:r>
              <a:rPr lang="ja-JP" altLang="en-US" dirty="0"/>
              <a:t>④</a:t>
            </a:r>
            <a:r>
              <a:rPr kumimoji="1" lang="ja-JP" altLang="en-US" dirty="0"/>
              <a:t>水運業</a:t>
            </a:r>
            <a:r>
              <a:rPr lang="ja-JP" altLang="en-US" dirty="0"/>
              <a:t>⑤</a:t>
            </a:r>
            <a:r>
              <a:rPr kumimoji="1" lang="ja-JP" altLang="en-US" dirty="0"/>
              <a:t>航空運輸業</a:t>
            </a:r>
          </a:p>
          <a:p>
            <a:pPr marL="0" indent="0">
              <a:buNone/>
            </a:pPr>
            <a:r>
              <a:rPr lang="ja-JP" altLang="en-US" dirty="0"/>
              <a:t>　⑥</a:t>
            </a:r>
            <a:r>
              <a:rPr kumimoji="1" lang="ja-JP" altLang="en-US" dirty="0"/>
              <a:t>倉庫業</a:t>
            </a:r>
            <a:r>
              <a:rPr lang="ja-JP" altLang="en-US" dirty="0"/>
              <a:t>⑦</a:t>
            </a:r>
            <a:r>
              <a:rPr kumimoji="1" lang="ja-JP" altLang="en-US" dirty="0"/>
              <a:t>運輸に附帯するサービス業⑧郵便業（信書便事業を含む）</a:t>
            </a:r>
          </a:p>
          <a:p>
            <a:endParaRPr kumimoji="1" lang="ja-JP" altLang="en-US" dirty="0"/>
          </a:p>
          <a:p>
            <a:pPr marL="0" indent="0">
              <a:buNone/>
            </a:pPr>
            <a:r>
              <a:rPr kumimoji="1" lang="ja-JP" altLang="en-US" dirty="0"/>
              <a:t>→卒業論文では、</a:t>
            </a:r>
            <a:r>
              <a:rPr kumimoji="1" lang="ja-JP" altLang="en-US" u="sng" dirty="0"/>
              <a:t>道路貨物運送業</a:t>
            </a:r>
            <a:r>
              <a:rPr kumimoji="1" lang="ja-JP" altLang="en-US" dirty="0"/>
              <a:t>を中心に取り扱う</a:t>
            </a:r>
          </a:p>
          <a:p>
            <a:endParaRPr kumimoji="1" lang="ja-JP" altLang="en-US" dirty="0"/>
          </a:p>
        </p:txBody>
      </p:sp>
    </p:spTree>
    <p:extLst>
      <p:ext uri="{BB962C8B-B14F-4D97-AF65-F5344CB8AC3E}">
        <p14:creationId xmlns:p14="http://schemas.microsoft.com/office/powerpoint/2010/main" val="4041614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C20774-5699-BC40-1AFF-546198D75142}"/>
              </a:ext>
            </a:extLst>
          </p:cNvPr>
          <p:cNvSpPr>
            <a:spLocks noGrp="1"/>
          </p:cNvSpPr>
          <p:nvPr>
            <p:ph type="title"/>
          </p:nvPr>
        </p:nvSpPr>
        <p:spPr/>
        <p:txBody>
          <a:bodyPr/>
          <a:lstStyle/>
          <a:p>
            <a:r>
              <a:rPr kumimoji="1" lang="ja-JP" altLang="en-US" dirty="0"/>
              <a:t>物流とは③</a:t>
            </a:r>
          </a:p>
        </p:txBody>
      </p:sp>
      <p:sp>
        <p:nvSpPr>
          <p:cNvPr id="3" name="コンテンツ プレースホルダー 2">
            <a:extLst>
              <a:ext uri="{FF2B5EF4-FFF2-40B4-BE49-F238E27FC236}">
                <a16:creationId xmlns:a16="http://schemas.microsoft.com/office/drawing/2014/main" id="{93BD9530-30D2-3145-E2FF-3C58EFE12C3E}"/>
              </a:ext>
            </a:extLst>
          </p:cNvPr>
          <p:cNvSpPr>
            <a:spLocks noGrp="1"/>
          </p:cNvSpPr>
          <p:nvPr>
            <p:ph idx="1"/>
          </p:nvPr>
        </p:nvSpPr>
        <p:spPr>
          <a:xfrm>
            <a:off x="2231136" y="2638044"/>
            <a:ext cx="7729728" cy="4071296"/>
          </a:xfrm>
        </p:spPr>
        <p:txBody>
          <a:bodyPr/>
          <a:lstStyle/>
          <a:p>
            <a:pPr marL="0" indent="0">
              <a:buNone/>
            </a:pPr>
            <a:r>
              <a:rPr kumimoji="1" lang="ja-JP" altLang="en-US" dirty="0"/>
              <a:t>・物流が円滑に機能することで、経済の発展、企業の競争力向上、消費者の利便性向上など、多方面にわたり社会に貢献している。</a:t>
            </a:r>
            <a:endParaRPr kumimoji="1" lang="en-US" altLang="ja-JP" dirty="0"/>
          </a:p>
          <a:p>
            <a:endParaRPr lang="en-US" altLang="ja-JP" dirty="0"/>
          </a:p>
          <a:p>
            <a:pPr marL="0" indent="0">
              <a:buNone/>
            </a:pPr>
            <a:r>
              <a:rPr kumimoji="1" lang="ja-JP" altLang="en-US" dirty="0"/>
              <a:t>①供給と需要をつなぐ役割（流通機能）</a:t>
            </a:r>
            <a:endParaRPr kumimoji="1" lang="en-US" altLang="ja-JP" dirty="0"/>
          </a:p>
          <a:p>
            <a:pPr marL="0" indent="0">
              <a:buNone/>
            </a:pPr>
            <a:r>
              <a:rPr kumimoji="1" lang="ja-JP" altLang="en-US" dirty="0"/>
              <a:t>②コスト削減と効率化の役割（経済的機能）</a:t>
            </a:r>
            <a:endParaRPr kumimoji="1" lang="en-US" altLang="ja-JP" dirty="0"/>
          </a:p>
          <a:p>
            <a:pPr marL="0" indent="0">
              <a:buNone/>
            </a:pPr>
            <a:r>
              <a:rPr kumimoji="1" lang="ja-JP" altLang="en-US" dirty="0"/>
              <a:t>③生活の質を向上させる役割（社会的機能）</a:t>
            </a:r>
            <a:endParaRPr kumimoji="1" lang="en-US" altLang="ja-JP" dirty="0"/>
          </a:p>
          <a:p>
            <a:pPr marL="0" indent="0">
              <a:buNone/>
            </a:pPr>
            <a:r>
              <a:rPr kumimoji="1" lang="ja-JP" altLang="en-US" dirty="0"/>
              <a:t>④グローバル化を支える役割（国際的機能）</a:t>
            </a:r>
            <a:endParaRPr kumimoji="1" lang="en-US" altLang="ja-JP" dirty="0"/>
          </a:p>
          <a:p>
            <a:pPr marL="0" indent="0">
              <a:buNone/>
            </a:pPr>
            <a:r>
              <a:rPr kumimoji="1" lang="ja-JP" altLang="en-US" dirty="0"/>
              <a:t>⑤環境負荷低減の役割（エコロジー機能）</a:t>
            </a:r>
          </a:p>
        </p:txBody>
      </p:sp>
    </p:spTree>
    <p:extLst>
      <p:ext uri="{BB962C8B-B14F-4D97-AF65-F5344CB8AC3E}">
        <p14:creationId xmlns:p14="http://schemas.microsoft.com/office/powerpoint/2010/main" val="1485215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55B730-139C-923A-BDAA-C2E5F324C0A3}"/>
              </a:ext>
            </a:extLst>
          </p:cNvPr>
          <p:cNvSpPr>
            <a:spLocks noGrp="1"/>
          </p:cNvSpPr>
          <p:nvPr>
            <p:ph type="title"/>
          </p:nvPr>
        </p:nvSpPr>
        <p:spPr>
          <a:xfrm>
            <a:off x="2231136" y="970302"/>
            <a:ext cx="7729728" cy="1188720"/>
          </a:xfrm>
        </p:spPr>
        <p:txBody>
          <a:bodyPr/>
          <a:lstStyle/>
          <a:p>
            <a:r>
              <a:rPr kumimoji="1" lang="ja-JP" altLang="en-US" dirty="0"/>
              <a:t>物流業界の現状①</a:t>
            </a:r>
          </a:p>
        </p:txBody>
      </p:sp>
      <p:sp>
        <p:nvSpPr>
          <p:cNvPr id="6" name="コンテンツ プレースホルダー 5">
            <a:extLst>
              <a:ext uri="{FF2B5EF4-FFF2-40B4-BE49-F238E27FC236}">
                <a16:creationId xmlns:a16="http://schemas.microsoft.com/office/drawing/2014/main" id="{E8CFFF1B-F6C5-6FBA-F5A6-621A11373EC0}"/>
              </a:ext>
            </a:extLst>
          </p:cNvPr>
          <p:cNvSpPr>
            <a:spLocks noGrp="1"/>
          </p:cNvSpPr>
          <p:nvPr>
            <p:ph sz="half" idx="1"/>
          </p:nvPr>
        </p:nvSpPr>
        <p:spPr>
          <a:xfrm>
            <a:off x="1138736" y="2552467"/>
            <a:ext cx="5177916" cy="3512929"/>
          </a:xfrm>
        </p:spPr>
        <p:txBody>
          <a:bodyPr/>
          <a:lstStyle/>
          <a:p>
            <a:pPr>
              <a:buFont typeface="Wingdings" panose="05000000000000000000" pitchFamily="2" charset="2"/>
              <a:buChar char="Ø"/>
            </a:pPr>
            <a:r>
              <a:rPr lang="ja-JP" altLang="en-US" sz="2000" dirty="0"/>
              <a:t>国内貨物のモード別輸送量は</a:t>
            </a:r>
          </a:p>
          <a:p>
            <a:pPr marL="0" indent="0">
              <a:buNone/>
            </a:pPr>
            <a:r>
              <a:rPr lang="ja-JP" altLang="en-US" sz="2000" dirty="0"/>
              <a:t>　トンベース→自動車が９割超</a:t>
            </a:r>
          </a:p>
          <a:p>
            <a:pPr marL="0" indent="0">
              <a:buNone/>
            </a:pPr>
            <a:r>
              <a:rPr lang="ja-JP" altLang="en-US" sz="2000" dirty="0"/>
              <a:t>　トンキロベース→自動車が約５割</a:t>
            </a:r>
          </a:p>
          <a:p>
            <a:pPr marL="0" indent="0">
              <a:buNone/>
            </a:pPr>
            <a:endParaRPr lang="en-US" altLang="ja-JP" sz="2000" dirty="0"/>
          </a:p>
          <a:p>
            <a:pPr marL="0" indent="0">
              <a:buNone/>
            </a:pPr>
            <a:r>
              <a:rPr lang="ja-JP" altLang="en-US" sz="2000" dirty="0"/>
              <a:t>→輸送距離が短いほど自動車を利用</a:t>
            </a:r>
          </a:p>
          <a:p>
            <a:endParaRPr lang="ja-JP" altLang="en-US" sz="2000" dirty="0"/>
          </a:p>
          <a:p>
            <a:pPr>
              <a:buFont typeface="Wingdings" panose="05000000000000000000" pitchFamily="2" charset="2"/>
              <a:buChar char="Ø"/>
            </a:pPr>
            <a:r>
              <a:rPr lang="ja-JP" altLang="en-US" sz="2000" dirty="0"/>
              <a:t>内航海運が約４割、鉄道が５％程度</a:t>
            </a:r>
          </a:p>
          <a:p>
            <a:endParaRPr lang="ja-JP" altLang="en-US" dirty="0"/>
          </a:p>
        </p:txBody>
      </p:sp>
      <p:pic>
        <p:nvPicPr>
          <p:cNvPr id="8" name="コンテンツ プレースホルダー 7">
            <a:extLst>
              <a:ext uri="{FF2B5EF4-FFF2-40B4-BE49-F238E27FC236}">
                <a16:creationId xmlns:a16="http://schemas.microsoft.com/office/drawing/2014/main" id="{E09ECA71-5389-D912-585F-30C27A4AD9DC}"/>
              </a:ext>
            </a:extLst>
          </p:cNvPr>
          <p:cNvPicPr>
            <a:picLocks noGrp="1" noChangeAspect="1"/>
          </p:cNvPicPr>
          <p:nvPr>
            <p:ph sz="half" idx="2"/>
          </p:nvPr>
        </p:nvPicPr>
        <p:blipFill>
          <a:blip r:embed="rId2"/>
          <a:stretch>
            <a:fillRect/>
          </a:stretch>
        </p:blipFill>
        <p:spPr>
          <a:xfrm>
            <a:off x="6563740" y="2413416"/>
            <a:ext cx="5491930" cy="3326610"/>
          </a:xfrm>
          <a:prstGeom prst="rect">
            <a:avLst/>
          </a:prstGeom>
        </p:spPr>
      </p:pic>
      <p:sp>
        <p:nvSpPr>
          <p:cNvPr id="10" name="テキスト ボックス 9">
            <a:extLst>
              <a:ext uri="{FF2B5EF4-FFF2-40B4-BE49-F238E27FC236}">
                <a16:creationId xmlns:a16="http://schemas.microsoft.com/office/drawing/2014/main" id="{8A9AEE5D-DE04-2D72-5D73-8BD833AF47B3}"/>
              </a:ext>
            </a:extLst>
          </p:cNvPr>
          <p:cNvSpPr txBox="1"/>
          <p:nvPr/>
        </p:nvSpPr>
        <p:spPr>
          <a:xfrm>
            <a:off x="6933733" y="6013722"/>
            <a:ext cx="5258267" cy="577081"/>
          </a:xfrm>
          <a:prstGeom prst="rect">
            <a:avLst/>
          </a:prstGeom>
          <a:noFill/>
        </p:spPr>
        <p:txBody>
          <a:bodyPr wrap="square" rtlCol="0">
            <a:spAutoFit/>
          </a:bodyPr>
          <a:lstStyle/>
          <a:p>
            <a:r>
              <a:rPr kumimoji="1" lang="ja-JP" altLang="en-US" sz="1050" dirty="0"/>
              <a:t>出所）国土交通省　「物流</a:t>
            </a:r>
            <a:r>
              <a:rPr kumimoji="1" lang="en-US" altLang="ja-JP" sz="1050" dirty="0"/>
              <a:t>2024</a:t>
            </a:r>
            <a:r>
              <a:rPr kumimoji="1" lang="ja-JP" altLang="en-US" sz="1050" dirty="0"/>
              <a:t>年問題について」</a:t>
            </a:r>
            <a:endParaRPr kumimoji="1" lang="en-US" altLang="ja-JP" sz="1050" dirty="0"/>
          </a:p>
          <a:p>
            <a:r>
              <a:rPr kumimoji="1" lang="en-US" altLang="ja-JP" sz="1050" dirty="0"/>
              <a:t>https://www.mlit.go.jp/policy/shingikai/content/001620626.pdf</a:t>
            </a:r>
            <a:r>
              <a:rPr kumimoji="1" lang="ja-JP" altLang="en-US" sz="1050" dirty="0"/>
              <a:t>　</a:t>
            </a:r>
            <a:endParaRPr kumimoji="1" lang="en-US" altLang="ja-JP" sz="1050" dirty="0"/>
          </a:p>
          <a:p>
            <a:r>
              <a:rPr kumimoji="1" lang="en-US" altLang="ja-JP" sz="1050" dirty="0"/>
              <a:t>2024</a:t>
            </a:r>
            <a:r>
              <a:rPr kumimoji="1" lang="ja-JP" altLang="en-US" sz="1050" dirty="0"/>
              <a:t>年</a:t>
            </a:r>
            <a:r>
              <a:rPr kumimoji="1" lang="en-US" altLang="ja-JP" sz="1050" dirty="0"/>
              <a:t>6</a:t>
            </a:r>
            <a:r>
              <a:rPr kumimoji="1" lang="ja-JP" altLang="en-US" sz="1050" dirty="0"/>
              <a:t>月閲覧</a:t>
            </a:r>
          </a:p>
        </p:txBody>
      </p:sp>
    </p:spTree>
    <p:extLst>
      <p:ext uri="{BB962C8B-B14F-4D97-AF65-F5344CB8AC3E}">
        <p14:creationId xmlns:p14="http://schemas.microsoft.com/office/powerpoint/2010/main" val="1366304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2B8D2-61B7-BB2C-1F63-880408B3F24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395579A-1F76-1D1A-72CE-587B342FABAF}"/>
              </a:ext>
            </a:extLst>
          </p:cNvPr>
          <p:cNvSpPr>
            <a:spLocks noGrp="1"/>
          </p:cNvSpPr>
          <p:nvPr>
            <p:ph type="title"/>
          </p:nvPr>
        </p:nvSpPr>
        <p:spPr/>
        <p:txBody>
          <a:bodyPr/>
          <a:lstStyle/>
          <a:p>
            <a:r>
              <a:rPr kumimoji="1" lang="ja-JP" altLang="en-US" dirty="0"/>
              <a:t>物流業界の現状②</a:t>
            </a:r>
          </a:p>
        </p:txBody>
      </p:sp>
      <p:sp>
        <p:nvSpPr>
          <p:cNvPr id="4" name="コンテンツ プレースホルダー 3">
            <a:extLst>
              <a:ext uri="{FF2B5EF4-FFF2-40B4-BE49-F238E27FC236}">
                <a16:creationId xmlns:a16="http://schemas.microsoft.com/office/drawing/2014/main" id="{F32CE7DD-228A-80F7-50DC-0F612B2DD3BE}"/>
              </a:ext>
            </a:extLst>
          </p:cNvPr>
          <p:cNvSpPr>
            <a:spLocks noGrp="1"/>
          </p:cNvSpPr>
          <p:nvPr>
            <p:ph sz="half" idx="1"/>
          </p:nvPr>
        </p:nvSpPr>
        <p:spPr>
          <a:xfrm>
            <a:off x="241222" y="2733029"/>
            <a:ext cx="5677134" cy="3532724"/>
          </a:xfrm>
        </p:spPr>
        <p:txBody>
          <a:bodyPr/>
          <a:lstStyle/>
          <a:p>
            <a:pPr>
              <a:buFont typeface="Wingdings" panose="05000000000000000000" pitchFamily="2" charset="2"/>
              <a:buChar char="Ø"/>
            </a:pPr>
            <a:r>
              <a:rPr lang="ja-JP" altLang="en-US" dirty="0"/>
              <a:t>運輸業界は約３８兆円産業</a:t>
            </a:r>
          </a:p>
          <a:p>
            <a:pPr marL="0" indent="0">
              <a:buNone/>
            </a:pPr>
            <a:r>
              <a:rPr lang="ja-JP" altLang="en-US" dirty="0"/>
              <a:t>→うち、物流業界は約２４兆円を占める一大産業</a:t>
            </a:r>
          </a:p>
          <a:p>
            <a:endParaRPr lang="ja-JP" altLang="en-US" dirty="0"/>
          </a:p>
          <a:p>
            <a:pPr>
              <a:buFont typeface="Wingdings" panose="05000000000000000000" pitchFamily="2" charset="2"/>
              <a:buChar char="Ø"/>
            </a:pPr>
            <a:r>
              <a:rPr lang="ja-JP" altLang="en-US" dirty="0"/>
              <a:t>物流業界は、全産業就業者数の約４％を占めている</a:t>
            </a:r>
          </a:p>
          <a:p>
            <a:endParaRPr lang="ja-JP" altLang="en-US" dirty="0"/>
          </a:p>
        </p:txBody>
      </p:sp>
      <p:pic>
        <p:nvPicPr>
          <p:cNvPr id="6" name="コンテンツ プレースホルダー 5">
            <a:extLst>
              <a:ext uri="{FF2B5EF4-FFF2-40B4-BE49-F238E27FC236}">
                <a16:creationId xmlns:a16="http://schemas.microsoft.com/office/drawing/2014/main" id="{B30EF3DA-4A2D-988B-B590-E993A663C388}"/>
              </a:ext>
            </a:extLst>
          </p:cNvPr>
          <p:cNvPicPr>
            <a:picLocks noGrp="1" noChangeAspect="1"/>
          </p:cNvPicPr>
          <p:nvPr>
            <p:ph sz="half" idx="2"/>
          </p:nvPr>
        </p:nvPicPr>
        <p:blipFill>
          <a:blip r:embed="rId2"/>
          <a:stretch>
            <a:fillRect/>
          </a:stretch>
        </p:blipFill>
        <p:spPr>
          <a:xfrm>
            <a:off x="5853683" y="2360583"/>
            <a:ext cx="6390408" cy="3532725"/>
          </a:xfrm>
          <a:prstGeom prst="rect">
            <a:avLst/>
          </a:prstGeom>
        </p:spPr>
      </p:pic>
      <p:sp>
        <p:nvSpPr>
          <p:cNvPr id="7" name="テキスト ボックス 6">
            <a:extLst>
              <a:ext uri="{FF2B5EF4-FFF2-40B4-BE49-F238E27FC236}">
                <a16:creationId xmlns:a16="http://schemas.microsoft.com/office/drawing/2014/main" id="{AB14F42D-B406-C270-18BE-985A538F71A1}"/>
              </a:ext>
            </a:extLst>
          </p:cNvPr>
          <p:cNvSpPr txBox="1"/>
          <p:nvPr/>
        </p:nvSpPr>
        <p:spPr>
          <a:xfrm>
            <a:off x="6299823" y="6153128"/>
            <a:ext cx="5060054" cy="430887"/>
          </a:xfrm>
          <a:prstGeom prst="rect">
            <a:avLst/>
          </a:prstGeom>
          <a:noFill/>
        </p:spPr>
        <p:txBody>
          <a:bodyPr wrap="square" rtlCol="0">
            <a:spAutoFit/>
          </a:bodyPr>
          <a:lstStyle/>
          <a:p>
            <a:r>
              <a:rPr kumimoji="1" lang="ja-JP" altLang="en-US" sz="1100" dirty="0"/>
              <a:t>出所）国土交通省「物流を取り巻く動向と物流施策の現状について」</a:t>
            </a:r>
            <a:r>
              <a:rPr kumimoji="1" lang="en-US" altLang="ja-JP" sz="1100" dirty="0">
                <a:hlinkClick r:id="rId3"/>
              </a:rPr>
              <a:t>https://www.mlit.go.jp/common/001354690.pdf</a:t>
            </a:r>
            <a:r>
              <a:rPr kumimoji="1" lang="ja-JP" altLang="en-US" sz="1100" dirty="0">
                <a:hlinkClick r:id="rId3"/>
              </a:rPr>
              <a:t>　</a:t>
            </a:r>
            <a:r>
              <a:rPr kumimoji="1" lang="en-US" altLang="ja-JP" sz="1100" dirty="0">
                <a:hlinkClick r:id="rId3"/>
              </a:rPr>
              <a:t>2024</a:t>
            </a:r>
            <a:r>
              <a:rPr kumimoji="1" lang="ja-JP" altLang="en-US" sz="1100" dirty="0">
                <a:hlinkClick r:id="rId3"/>
              </a:rPr>
              <a:t>年</a:t>
            </a:r>
            <a:r>
              <a:rPr kumimoji="1" lang="en-US" altLang="ja-JP" sz="1100" dirty="0">
                <a:hlinkClick r:id="rId3"/>
              </a:rPr>
              <a:t>6</a:t>
            </a:r>
            <a:r>
              <a:rPr kumimoji="1" lang="ja-JP" altLang="en-US" sz="1100" dirty="0"/>
              <a:t>月閲覧</a:t>
            </a:r>
          </a:p>
        </p:txBody>
      </p:sp>
    </p:spTree>
    <p:extLst>
      <p:ext uri="{BB962C8B-B14F-4D97-AF65-F5344CB8AC3E}">
        <p14:creationId xmlns:p14="http://schemas.microsoft.com/office/powerpoint/2010/main" val="364697281"/>
      </p:ext>
    </p:extLst>
  </p:cSld>
  <p:clrMapOvr>
    <a:masterClrMapping/>
  </p:clrMapOvr>
</p:sld>
</file>

<file path=ppt/theme/theme1.xml><?xml version="1.0" encoding="utf-8"?>
<a:theme xmlns:a="http://schemas.openxmlformats.org/drawingml/2006/main" name="パーセル">
  <a:themeElements>
    <a:clrScheme name="パーセル">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パーセル">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パーセル">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パーセル</Template>
  <TotalTime>1186</TotalTime>
  <Words>2976</Words>
  <Application>Microsoft Office PowerPoint</Application>
  <PresentationFormat>ワイド画面</PresentationFormat>
  <Paragraphs>187</Paragraphs>
  <Slides>31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31</vt:i4>
      </vt:variant>
    </vt:vector>
  </HeadingPairs>
  <TitlesOfParts>
    <vt:vector size="36" baseType="lpstr">
      <vt:lpstr>游ゴシック</vt:lpstr>
      <vt:lpstr>Arial</vt:lpstr>
      <vt:lpstr>Gill Sans MT</vt:lpstr>
      <vt:lpstr>Wingdings</vt:lpstr>
      <vt:lpstr>パーセル</vt:lpstr>
      <vt:lpstr>持続可能な物流を考える －物流２０２４年問題－</vt:lpstr>
      <vt:lpstr>目次</vt:lpstr>
      <vt:lpstr>はじめに</vt:lpstr>
      <vt:lpstr>背景</vt:lpstr>
      <vt:lpstr>物流とは①</vt:lpstr>
      <vt:lpstr>物流とは②</vt:lpstr>
      <vt:lpstr>物流とは③</vt:lpstr>
      <vt:lpstr>物流業界の現状①</vt:lpstr>
      <vt:lpstr>物流業界の現状②</vt:lpstr>
      <vt:lpstr>物流業界の現状③</vt:lpstr>
      <vt:lpstr>物流業界の現状④</vt:lpstr>
      <vt:lpstr>物流２０２４年問題について①</vt:lpstr>
      <vt:lpstr>物流２０２４年問題②</vt:lpstr>
      <vt:lpstr>物流２０２４年問題③ 国の政策（物流革新に向けた政策パッケージ）</vt:lpstr>
      <vt:lpstr>物流２０２４年問題がもたらす影響①</vt:lpstr>
      <vt:lpstr>物流２０２４年問題がもたらす影響②</vt:lpstr>
      <vt:lpstr>昨今の物流からみる解決策①</vt:lpstr>
      <vt:lpstr>①物流標準化</vt:lpstr>
      <vt:lpstr>②共同配送</vt:lpstr>
      <vt:lpstr>③リレー輸送</vt:lpstr>
      <vt:lpstr>④フルトレーラー・ダブル連結トラック</vt:lpstr>
      <vt:lpstr>⑤モーダルシフト</vt:lpstr>
      <vt:lpstr>⑥荷積み予約システム</vt:lpstr>
      <vt:lpstr>昨今の物流からみる解決策②</vt:lpstr>
      <vt:lpstr>事例①：ニトリ</vt:lpstr>
      <vt:lpstr>事例②：日通・アサヒ飲料・日清食品</vt:lpstr>
      <vt:lpstr>事例②：日通・アサヒ飲料・日清食品</vt:lpstr>
      <vt:lpstr>持続可能な物流を目指すため</vt:lpstr>
      <vt:lpstr>おわりに</vt:lpstr>
      <vt:lpstr>参考文献</vt:lpstr>
      <vt:lpstr>参考文献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真弥 池田</dc:creator>
  <cp:lastModifiedBy>真弥 池田</cp:lastModifiedBy>
  <cp:revision>1</cp:revision>
  <dcterms:created xsi:type="dcterms:W3CDTF">2025-02-02T18:38:20Z</dcterms:created>
  <dcterms:modified xsi:type="dcterms:W3CDTF">2025-02-03T17:21:29Z</dcterms:modified>
</cp:coreProperties>
</file>